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3" r:id="rId1"/>
  </p:sldMasterIdLst>
  <p:notesMasterIdLst>
    <p:notesMasterId r:id="rId24"/>
  </p:notesMasterIdLst>
  <p:sldIdLst>
    <p:sldId id="264" r:id="rId2"/>
    <p:sldId id="319" r:id="rId3"/>
    <p:sldId id="374" r:id="rId4"/>
    <p:sldId id="375" r:id="rId5"/>
    <p:sldId id="373" r:id="rId6"/>
    <p:sldId id="396" r:id="rId7"/>
    <p:sldId id="395" r:id="rId8"/>
    <p:sldId id="392" r:id="rId9"/>
    <p:sldId id="393" r:id="rId10"/>
    <p:sldId id="394" r:id="rId11"/>
    <p:sldId id="376" r:id="rId12"/>
    <p:sldId id="377" r:id="rId13"/>
    <p:sldId id="398" r:id="rId14"/>
    <p:sldId id="391" r:id="rId15"/>
    <p:sldId id="380" r:id="rId16"/>
    <p:sldId id="390" r:id="rId17"/>
    <p:sldId id="386" r:id="rId18"/>
    <p:sldId id="388" r:id="rId19"/>
    <p:sldId id="389" r:id="rId20"/>
    <p:sldId id="384" r:id="rId21"/>
    <p:sldId id="399" r:id="rId22"/>
    <p:sldId id="3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an Peachey" initials="V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FF33"/>
    <a:srgbClr val="C0F834"/>
    <a:srgbClr val="9BE5FF"/>
    <a:srgbClr val="33CC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1" d="100"/>
          <a:sy n="71" d="100"/>
        </p:scale>
        <p:origin x="-930" y="-96"/>
      </p:cViewPr>
      <p:guideLst>
        <p:guide orient="horz" pos="2160"/>
        <p:guide pos="2880"/>
      </p:guideLst>
    </p:cSldViewPr>
  </p:slideViewPr>
  <p:notesTextViewPr>
    <p:cViewPr>
      <p:scale>
        <a:sx n="1" d="1"/>
        <a:sy n="1" d="1"/>
      </p:scale>
      <p:origin x="0" y="0"/>
    </p:cViewPr>
  </p:notesTextViewPr>
  <p:sorterViewPr>
    <p:cViewPr>
      <p:scale>
        <a:sx n="178" d="100"/>
        <a:sy n="178" d="100"/>
      </p:scale>
      <p:origin x="0" y="-21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23C1E-6ECA-4A01-9D80-6466D5A2E135}" type="doc">
      <dgm:prSet loTypeId="urn:microsoft.com/office/officeart/2005/8/layout/vList3" loCatId="list" qsTypeId="urn:microsoft.com/office/officeart/2005/8/quickstyle/simple1" qsCatId="simple" csTypeId="urn:microsoft.com/office/officeart/2005/8/colors/accent1_2" csCatId="accent1" phldr="1"/>
      <dgm:spPr/>
    </dgm:pt>
    <dgm:pt modelId="{53E85FB0-4EBC-4CF8-8E87-5EE90142C580}">
      <dgm:prSet phldrT="[Text]"/>
      <dgm:spPr/>
      <dgm:t>
        <a:bodyPr/>
        <a:lstStyle/>
        <a:p>
          <a:r>
            <a:rPr lang="en-CA" dirty="0" smtClean="0"/>
            <a:t>FSC CA Board (&amp; Standard Committee) </a:t>
          </a:r>
          <a:endParaRPr lang="en-CA" dirty="0"/>
        </a:p>
      </dgm:t>
    </dgm:pt>
    <dgm:pt modelId="{AEA39B9A-9EB7-4275-88BD-FF8DFA7A0C5E}" type="parTrans" cxnId="{FADDD2B5-5783-49DB-A64D-3A1F1CE19D29}">
      <dgm:prSet/>
      <dgm:spPr/>
      <dgm:t>
        <a:bodyPr/>
        <a:lstStyle/>
        <a:p>
          <a:endParaRPr lang="en-CA"/>
        </a:p>
      </dgm:t>
    </dgm:pt>
    <dgm:pt modelId="{262F5921-D4E5-420C-9684-13EA455D0943}" type="sibTrans" cxnId="{FADDD2B5-5783-49DB-A64D-3A1F1CE19D29}">
      <dgm:prSet/>
      <dgm:spPr/>
      <dgm:t>
        <a:bodyPr/>
        <a:lstStyle/>
        <a:p>
          <a:endParaRPr lang="en-CA"/>
        </a:p>
      </dgm:t>
    </dgm:pt>
    <dgm:pt modelId="{5156937F-72A5-405B-8A53-92B593734F18}">
      <dgm:prSet phldrT="[Text]"/>
      <dgm:spPr/>
      <dgm:t>
        <a:bodyPr/>
        <a:lstStyle/>
        <a:p>
          <a:r>
            <a:rPr lang="en-CA" dirty="0" smtClean="0"/>
            <a:t>Standard Development Group</a:t>
          </a:r>
          <a:endParaRPr lang="en-CA" dirty="0"/>
        </a:p>
      </dgm:t>
    </dgm:pt>
    <dgm:pt modelId="{76D8D02A-1715-47D7-A7EB-CED03B6066AA}" type="parTrans" cxnId="{53443CFA-AD70-4D44-BF9D-A1397EA6CBA3}">
      <dgm:prSet/>
      <dgm:spPr/>
      <dgm:t>
        <a:bodyPr/>
        <a:lstStyle/>
        <a:p>
          <a:endParaRPr lang="en-CA"/>
        </a:p>
      </dgm:t>
    </dgm:pt>
    <dgm:pt modelId="{60D3A6BD-CAB1-48B7-9375-F8F5C1D79304}" type="sibTrans" cxnId="{53443CFA-AD70-4D44-BF9D-A1397EA6CBA3}">
      <dgm:prSet/>
      <dgm:spPr/>
      <dgm:t>
        <a:bodyPr/>
        <a:lstStyle/>
        <a:p>
          <a:endParaRPr lang="en-CA"/>
        </a:p>
      </dgm:t>
    </dgm:pt>
    <dgm:pt modelId="{B68FAD7E-EB5B-4087-AFCC-9C6426C0C75F}">
      <dgm:prSet phldrT="[Text]"/>
      <dgm:spPr/>
      <dgm:t>
        <a:bodyPr/>
        <a:lstStyle/>
        <a:p>
          <a:r>
            <a:rPr lang="en-CA" dirty="0" smtClean="0"/>
            <a:t>Technical Expert Panels</a:t>
          </a:r>
          <a:endParaRPr lang="en-CA" dirty="0"/>
        </a:p>
      </dgm:t>
    </dgm:pt>
    <dgm:pt modelId="{6A213CFB-4BE0-4D3A-8D85-ACCE7422F519}" type="parTrans" cxnId="{6B65F4F3-F55A-4C51-ACC1-5A47FDD04302}">
      <dgm:prSet/>
      <dgm:spPr/>
      <dgm:t>
        <a:bodyPr/>
        <a:lstStyle/>
        <a:p>
          <a:endParaRPr lang="en-CA"/>
        </a:p>
      </dgm:t>
    </dgm:pt>
    <dgm:pt modelId="{B7CAD652-9BE1-44CF-A260-9D2B2B435C8C}" type="sibTrans" cxnId="{6B65F4F3-F55A-4C51-ACC1-5A47FDD04302}">
      <dgm:prSet/>
      <dgm:spPr/>
      <dgm:t>
        <a:bodyPr/>
        <a:lstStyle/>
        <a:p>
          <a:endParaRPr lang="en-CA"/>
        </a:p>
      </dgm:t>
    </dgm:pt>
    <dgm:pt modelId="{AF84F2FC-C112-45AC-9F92-D47BCA62AB03}" type="pres">
      <dgm:prSet presAssocID="{EE223C1E-6ECA-4A01-9D80-6466D5A2E135}" presName="linearFlow" presStyleCnt="0">
        <dgm:presLayoutVars>
          <dgm:dir/>
          <dgm:resizeHandles val="exact"/>
        </dgm:presLayoutVars>
      </dgm:prSet>
      <dgm:spPr/>
    </dgm:pt>
    <dgm:pt modelId="{60BC56D1-3442-4868-93D8-8CD1DAD3B5F7}" type="pres">
      <dgm:prSet presAssocID="{53E85FB0-4EBC-4CF8-8E87-5EE90142C580}" presName="composite" presStyleCnt="0"/>
      <dgm:spPr/>
    </dgm:pt>
    <dgm:pt modelId="{0C022081-50BB-46C0-93BA-D7A1E3E5AF92}" type="pres">
      <dgm:prSet presAssocID="{53E85FB0-4EBC-4CF8-8E87-5EE90142C580}" presName="imgShp" presStyleLbl="fgImgPlace1" presStyleIdx="0" presStyleCnt="3"/>
      <dgm:spPr/>
    </dgm:pt>
    <dgm:pt modelId="{F2B1EF1E-DC32-4EC5-AF63-2195D8BDA8B4}" type="pres">
      <dgm:prSet presAssocID="{53E85FB0-4EBC-4CF8-8E87-5EE90142C580}" presName="txShp" presStyleLbl="node1" presStyleIdx="0" presStyleCnt="3">
        <dgm:presLayoutVars>
          <dgm:bulletEnabled val="1"/>
        </dgm:presLayoutVars>
      </dgm:prSet>
      <dgm:spPr/>
      <dgm:t>
        <a:bodyPr/>
        <a:lstStyle/>
        <a:p>
          <a:endParaRPr lang="en-CA"/>
        </a:p>
      </dgm:t>
    </dgm:pt>
    <dgm:pt modelId="{14B18DA3-A453-4702-9073-20D6186FACBA}" type="pres">
      <dgm:prSet presAssocID="{262F5921-D4E5-420C-9684-13EA455D0943}" presName="spacing" presStyleCnt="0"/>
      <dgm:spPr/>
    </dgm:pt>
    <dgm:pt modelId="{6F99F7CE-B96A-49DD-9DCF-BFB0EA9FB746}" type="pres">
      <dgm:prSet presAssocID="{5156937F-72A5-405B-8A53-92B593734F18}" presName="composite" presStyleCnt="0"/>
      <dgm:spPr/>
    </dgm:pt>
    <dgm:pt modelId="{67A11521-3AC5-47CD-A835-0D02CADB5429}" type="pres">
      <dgm:prSet presAssocID="{5156937F-72A5-405B-8A53-92B593734F18}" presName="imgShp" presStyleLbl="fgImgPlace1" presStyleIdx="1" presStyleCnt="3"/>
      <dgm:spPr/>
    </dgm:pt>
    <dgm:pt modelId="{5B33DF5C-D132-459B-92AA-1E5BAA84AD9E}" type="pres">
      <dgm:prSet presAssocID="{5156937F-72A5-405B-8A53-92B593734F18}" presName="txShp" presStyleLbl="node1" presStyleIdx="1" presStyleCnt="3">
        <dgm:presLayoutVars>
          <dgm:bulletEnabled val="1"/>
        </dgm:presLayoutVars>
      </dgm:prSet>
      <dgm:spPr/>
      <dgm:t>
        <a:bodyPr/>
        <a:lstStyle/>
        <a:p>
          <a:endParaRPr lang="en-CA"/>
        </a:p>
      </dgm:t>
    </dgm:pt>
    <dgm:pt modelId="{F24FA363-0CEA-4780-9FC2-CE73E2ED9AF0}" type="pres">
      <dgm:prSet presAssocID="{60D3A6BD-CAB1-48B7-9375-F8F5C1D79304}" presName="spacing" presStyleCnt="0"/>
      <dgm:spPr/>
    </dgm:pt>
    <dgm:pt modelId="{9EAA6B89-12CB-47A6-A621-60F1BCE4C169}" type="pres">
      <dgm:prSet presAssocID="{B68FAD7E-EB5B-4087-AFCC-9C6426C0C75F}" presName="composite" presStyleCnt="0"/>
      <dgm:spPr/>
    </dgm:pt>
    <dgm:pt modelId="{2DE5EDC1-67F4-4F33-86FF-730B97545F5F}" type="pres">
      <dgm:prSet presAssocID="{B68FAD7E-EB5B-4087-AFCC-9C6426C0C75F}" presName="imgShp" presStyleLbl="fgImgPlace1" presStyleIdx="2" presStyleCnt="3"/>
      <dgm:spPr/>
    </dgm:pt>
    <dgm:pt modelId="{316F381C-CC41-4A00-9A5A-56DE819D1497}" type="pres">
      <dgm:prSet presAssocID="{B68FAD7E-EB5B-4087-AFCC-9C6426C0C75F}" presName="txShp" presStyleLbl="node1" presStyleIdx="2" presStyleCnt="3">
        <dgm:presLayoutVars>
          <dgm:bulletEnabled val="1"/>
        </dgm:presLayoutVars>
      </dgm:prSet>
      <dgm:spPr/>
      <dgm:t>
        <a:bodyPr/>
        <a:lstStyle/>
        <a:p>
          <a:endParaRPr lang="en-CA"/>
        </a:p>
      </dgm:t>
    </dgm:pt>
  </dgm:ptLst>
  <dgm:cxnLst>
    <dgm:cxn modelId="{53443CFA-AD70-4D44-BF9D-A1397EA6CBA3}" srcId="{EE223C1E-6ECA-4A01-9D80-6466D5A2E135}" destId="{5156937F-72A5-405B-8A53-92B593734F18}" srcOrd="1" destOrd="0" parTransId="{76D8D02A-1715-47D7-A7EB-CED03B6066AA}" sibTransId="{60D3A6BD-CAB1-48B7-9375-F8F5C1D79304}"/>
    <dgm:cxn modelId="{6B65F4F3-F55A-4C51-ACC1-5A47FDD04302}" srcId="{EE223C1E-6ECA-4A01-9D80-6466D5A2E135}" destId="{B68FAD7E-EB5B-4087-AFCC-9C6426C0C75F}" srcOrd="2" destOrd="0" parTransId="{6A213CFB-4BE0-4D3A-8D85-ACCE7422F519}" sibTransId="{B7CAD652-9BE1-44CF-A260-9D2B2B435C8C}"/>
    <dgm:cxn modelId="{DF6316AA-AF7A-4867-9819-5A9D51DDAA29}" type="presOf" srcId="{5156937F-72A5-405B-8A53-92B593734F18}" destId="{5B33DF5C-D132-459B-92AA-1E5BAA84AD9E}" srcOrd="0" destOrd="0" presId="urn:microsoft.com/office/officeart/2005/8/layout/vList3"/>
    <dgm:cxn modelId="{19825264-0A4A-4BB6-843A-F02715D165D3}" type="presOf" srcId="{B68FAD7E-EB5B-4087-AFCC-9C6426C0C75F}" destId="{316F381C-CC41-4A00-9A5A-56DE819D1497}" srcOrd="0" destOrd="0" presId="urn:microsoft.com/office/officeart/2005/8/layout/vList3"/>
    <dgm:cxn modelId="{068A4BDB-1EB4-4036-8A56-9546D84D7D39}" type="presOf" srcId="{EE223C1E-6ECA-4A01-9D80-6466D5A2E135}" destId="{AF84F2FC-C112-45AC-9F92-D47BCA62AB03}" srcOrd="0" destOrd="0" presId="urn:microsoft.com/office/officeart/2005/8/layout/vList3"/>
    <dgm:cxn modelId="{93A0C1A9-B4C2-4B85-9E55-4D3331AF28D2}" type="presOf" srcId="{53E85FB0-4EBC-4CF8-8E87-5EE90142C580}" destId="{F2B1EF1E-DC32-4EC5-AF63-2195D8BDA8B4}" srcOrd="0" destOrd="0" presId="urn:microsoft.com/office/officeart/2005/8/layout/vList3"/>
    <dgm:cxn modelId="{FADDD2B5-5783-49DB-A64D-3A1F1CE19D29}" srcId="{EE223C1E-6ECA-4A01-9D80-6466D5A2E135}" destId="{53E85FB0-4EBC-4CF8-8E87-5EE90142C580}" srcOrd="0" destOrd="0" parTransId="{AEA39B9A-9EB7-4275-88BD-FF8DFA7A0C5E}" sibTransId="{262F5921-D4E5-420C-9684-13EA455D0943}"/>
    <dgm:cxn modelId="{28F5CD8D-E900-4B48-BD19-B79EF671FEDF}" type="presParOf" srcId="{AF84F2FC-C112-45AC-9F92-D47BCA62AB03}" destId="{60BC56D1-3442-4868-93D8-8CD1DAD3B5F7}" srcOrd="0" destOrd="0" presId="urn:microsoft.com/office/officeart/2005/8/layout/vList3"/>
    <dgm:cxn modelId="{ED94AA8C-9AD8-46C1-84B1-91B7471EF5E5}" type="presParOf" srcId="{60BC56D1-3442-4868-93D8-8CD1DAD3B5F7}" destId="{0C022081-50BB-46C0-93BA-D7A1E3E5AF92}" srcOrd="0" destOrd="0" presId="urn:microsoft.com/office/officeart/2005/8/layout/vList3"/>
    <dgm:cxn modelId="{70DF34B7-A79D-45C5-8C1C-888B7EDED248}" type="presParOf" srcId="{60BC56D1-3442-4868-93D8-8CD1DAD3B5F7}" destId="{F2B1EF1E-DC32-4EC5-AF63-2195D8BDA8B4}" srcOrd="1" destOrd="0" presId="urn:microsoft.com/office/officeart/2005/8/layout/vList3"/>
    <dgm:cxn modelId="{39C3F917-84A5-4B9A-85D0-4AB05561C3B5}" type="presParOf" srcId="{AF84F2FC-C112-45AC-9F92-D47BCA62AB03}" destId="{14B18DA3-A453-4702-9073-20D6186FACBA}" srcOrd="1" destOrd="0" presId="urn:microsoft.com/office/officeart/2005/8/layout/vList3"/>
    <dgm:cxn modelId="{5D39C0C3-12CA-4DC1-9AEB-2942FEAE903A}" type="presParOf" srcId="{AF84F2FC-C112-45AC-9F92-D47BCA62AB03}" destId="{6F99F7CE-B96A-49DD-9DCF-BFB0EA9FB746}" srcOrd="2" destOrd="0" presId="urn:microsoft.com/office/officeart/2005/8/layout/vList3"/>
    <dgm:cxn modelId="{05627D99-E0B6-4913-9492-1AFEF6D5BA93}" type="presParOf" srcId="{6F99F7CE-B96A-49DD-9DCF-BFB0EA9FB746}" destId="{67A11521-3AC5-47CD-A835-0D02CADB5429}" srcOrd="0" destOrd="0" presId="urn:microsoft.com/office/officeart/2005/8/layout/vList3"/>
    <dgm:cxn modelId="{4B2C8367-FE04-48B0-A293-F83774B2173F}" type="presParOf" srcId="{6F99F7CE-B96A-49DD-9DCF-BFB0EA9FB746}" destId="{5B33DF5C-D132-459B-92AA-1E5BAA84AD9E}" srcOrd="1" destOrd="0" presId="urn:microsoft.com/office/officeart/2005/8/layout/vList3"/>
    <dgm:cxn modelId="{BA37FE2E-3997-4B57-83D8-7B9A2A872E6B}" type="presParOf" srcId="{AF84F2FC-C112-45AC-9F92-D47BCA62AB03}" destId="{F24FA363-0CEA-4780-9FC2-CE73E2ED9AF0}" srcOrd="3" destOrd="0" presId="urn:microsoft.com/office/officeart/2005/8/layout/vList3"/>
    <dgm:cxn modelId="{EDCE663B-0ECC-4BD7-BC24-E81ECC9A9F06}" type="presParOf" srcId="{AF84F2FC-C112-45AC-9F92-D47BCA62AB03}" destId="{9EAA6B89-12CB-47A6-A621-60F1BCE4C169}" srcOrd="4" destOrd="0" presId="urn:microsoft.com/office/officeart/2005/8/layout/vList3"/>
    <dgm:cxn modelId="{7783C555-C747-4712-AE2B-3CA650E7F7E3}" type="presParOf" srcId="{9EAA6B89-12CB-47A6-A621-60F1BCE4C169}" destId="{2DE5EDC1-67F4-4F33-86FF-730B97545F5F}" srcOrd="0" destOrd="0" presId="urn:microsoft.com/office/officeart/2005/8/layout/vList3"/>
    <dgm:cxn modelId="{3F9415DD-FAB1-41B6-BEF7-E1575A41CB47}" type="presParOf" srcId="{9EAA6B89-12CB-47A6-A621-60F1BCE4C169}" destId="{316F381C-CC41-4A00-9A5A-56DE819D1497}"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1EF1E-DC32-4EC5-AF63-2195D8BDA8B4}">
      <dsp:nvSpPr>
        <dsp:cNvPr id="0" name=""/>
        <dsp:cNvSpPr/>
      </dsp:nvSpPr>
      <dsp:spPr>
        <a:xfrm rot="10800000">
          <a:off x="702795" y="673"/>
          <a:ext cx="2299067" cy="4948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205" tIns="49530" rIns="92456" bIns="49530" numCol="1" spcCol="1270" anchor="ctr" anchorCtr="0">
          <a:noAutofit/>
        </a:bodyPr>
        <a:lstStyle/>
        <a:p>
          <a:pPr lvl="0" algn="ctr" defTabSz="577850">
            <a:lnSpc>
              <a:spcPct val="90000"/>
            </a:lnSpc>
            <a:spcBef>
              <a:spcPct val="0"/>
            </a:spcBef>
            <a:spcAft>
              <a:spcPct val="35000"/>
            </a:spcAft>
          </a:pPr>
          <a:r>
            <a:rPr lang="en-CA" sz="1300" kern="1200" dirty="0" smtClean="0"/>
            <a:t>FSC CA Board (&amp; Standard Committee) </a:t>
          </a:r>
          <a:endParaRPr lang="en-CA" sz="1300" kern="1200" dirty="0"/>
        </a:p>
      </dsp:txBody>
      <dsp:txXfrm rot="10800000">
        <a:off x="826501" y="673"/>
        <a:ext cx="2175361" cy="494826"/>
      </dsp:txXfrm>
    </dsp:sp>
    <dsp:sp modelId="{0C022081-50BB-46C0-93BA-D7A1E3E5AF92}">
      <dsp:nvSpPr>
        <dsp:cNvPr id="0" name=""/>
        <dsp:cNvSpPr/>
      </dsp:nvSpPr>
      <dsp:spPr>
        <a:xfrm>
          <a:off x="455381" y="673"/>
          <a:ext cx="494826" cy="4948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33DF5C-D132-459B-92AA-1E5BAA84AD9E}">
      <dsp:nvSpPr>
        <dsp:cNvPr id="0" name=""/>
        <dsp:cNvSpPr/>
      </dsp:nvSpPr>
      <dsp:spPr>
        <a:xfrm rot="10800000">
          <a:off x="702795" y="643209"/>
          <a:ext cx="2299067" cy="4948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205" tIns="49530" rIns="92456" bIns="49530" numCol="1" spcCol="1270" anchor="ctr" anchorCtr="0">
          <a:noAutofit/>
        </a:bodyPr>
        <a:lstStyle/>
        <a:p>
          <a:pPr lvl="0" algn="ctr" defTabSz="577850">
            <a:lnSpc>
              <a:spcPct val="90000"/>
            </a:lnSpc>
            <a:spcBef>
              <a:spcPct val="0"/>
            </a:spcBef>
            <a:spcAft>
              <a:spcPct val="35000"/>
            </a:spcAft>
          </a:pPr>
          <a:r>
            <a:rPr lang="en-CA" sz="1300" kern="1200" dirty="0" smtClean="0"/>
            <a:t>Standard Development Group</a:t>
          </a:r>
          <a:endParaRPr lang="en-CA" sz="1300" kern="1200" dirty="0"/>
        </a:p>
      </dsp:txBody>
      <dsp:txXfrm rot="10800000">
        <a:off x="826501" y="643209"/>
        <a:ext cx="2175361" cy="494826"/>
      </dsp:txXfrm>
    </dsp:sp>
    <dsp:sp modelId="{67A11521-3AC5-47CD-A835-0D02CADB5429}">
      <dsp:nvSpPr>
        <dsp:cNvPr id="0" name=""/>
        <dsp:cNvSpPr/>
      </dsp:nvSpPr>
      <dsp:spPr>
        <a:xfrm>
          <a:off x="455381" y="643209"/>
          <a:ext cx="494826" cy="4948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6F381C-CC41-4A00-9A5A-56DE819D1497}">
      <dsp:nvSpPr>
        <dsp:cNvPr id="0" name=""/>
        <dsp:cNvSpPr/>
      </dsp:nvSpPr>
      <dsp:spPr>
        <a:xfrm rot="10800000">
          <a:off x="702795" y="1285745"/>
          <a:ext cx="2299067" cy="4948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205" tIns="49530" rIns="92456" bIns="49530" numCol="1" spcCol="1270" anchor="ctr" anchorCtr="0">
          <a:noAutofit/>
        </a:bodyPr>
        <a:lstStyle/>
        <a:p>
          <a:pPr lvl="0" algn="ctr" defTabSz="577850">
            <a:lnSpc>
              <a:spcPct val="90000"/>
            </a:lnSpc>
            <a:spcBef>
              <a:spcPct val="0"/>
            </a:spcBef>
            <a:spcAft>
              <a:spcPct val="35000"/>
            </a:spcAft>
          </a:pPr>
          <a:r>
            <a:rPr lang="en-CA" sz="1300" kern="1200" dirty="0" smtClean="0"/>
            <a:t>Technical Expert Panels</a:t>
          </a:r>
          <a:endParaRPr lang="en-CA" sz="1300" kern="1200" dirty="0"/>
        </a:p>
      </dsp:txBody>
      <dsp:txXfrm rot="10800000">
        <a:off x="826501" y="1285745"/>
        <a:ext cx="2175361" cy="494826"/>
      </dsp:txXfrm>
    </dsp:sp>
    <dsp:sp modelId="{2DE5EDC1-67F4-4F33-86FF-730B97545F5F}">
      <dsp:nvSpPr>
        <dsp:cNvPr id="0" name=""/>
        <dsp:cNvSpPr/>
      </dsp:nvSpPr>
      <dsp:spPr>
        <a:xfrm>
          <a:off x="455381" y="1285745"/>
          <a:ext cx="494826" cy="4948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86493-6BD7-4311-ADBE-06FB8BA94EC1}" type="datetimeFigureOut">
              <a:rPr lang="en-US" smtClean="0"/>
              <a:t>12/4/2014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933AB-E6B6-46F7-B58B-488B118DF062}" type="slidenum">
              <a:rPr lang="en-US" smtClean="0"/>
              <a:t>‹#›</a:t>
            </a:fld>
            <a:endParaRPr lang="en-US"/>
          </a:p>
        </p:txBody>
      </p:sp>
    </p:spTree>
    <p:extLst>
      <p:ext uri="{BB962C8B-B14F-4D97-AF65-F5344CB8AC3E}">
        <p14:creationId xmlns:p14="http://schemas.microsoft.com/office/powerpoint/2010/main" val="309086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anose="020B0600070205080204" pitchFamily="34" charset="-128"/>
            </a:endParaRPr>
          </a:p>
        </p:txBody>
      </p:sp>
      <p:sp>
        <p:nvSpPr>
          <p:cNvPr id="81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C1A8932-34E9-45F9-963A-42D7797E436F}" type="slidenum">
              <a:rPr lang="de-DE" altLang="en-US" smtClean="0"/>
              <a:pPr>
                <a:spcBef>
                  <a:spcPct val="0"/>
                </a:spcBef>
              </a:pPr>
              <a:t>1</a:t>
            </a:fld>
            <a:endParaRPr lang="de-DE" altLang="en-US" smtClean="0"/>
          </a:p>
        </p:txBody>
      </p:sp>
      <p:sp>
        <p:nvSpPr>
          <p:cNvPr id="2" name="Header Placeholder 1"/>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212197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54275"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F608BA-A307-4B54-9773-8605B1015B74}" type="slidenum">
              <a:rPr lang="es-ES" altLang="en-US">
                <a:latin typeface="Calibri" panose="020F0502020204030204" pitchFamily="34" charset="0"/>
              </a:rPr>
              <a:pPr eaLnBrk="1" hangingPunct="1"/>
              <a:t>3</a:t>
            </a:fld>
            <a:endParaRPr lang="es-ES" altLang="en-US">
              <a:latin typeface="Calibri" panose="020F0502020204030204" pitchFamily="34" charset="0"/>
            </a:endParaRPr>
          </a:p>
        </p:txBody>
      </p:sp>
    </p:spTree>
    <p:extLst>
      <p:ext uri="{BB962C8B-B14F-4D97-AF65-F5344CB8AC3E}">
        <p14:creationId xmlns:p14="http://schemas.microsoft.com/office/powerpoint/2010/main" val="283036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4933AB-E6B6-46F7-B58B-488B118DF062}" type="slidenum">
              <a:rPr lang="en-US" smtClean="0"/>
              <a:pPr/>
              <a:t>5</a:t>
            </a:fld>
            <a:endParaRPr lang="en-US"/>
          </a:p>
        </p:txBody>
      </p:sp>
    </p:spTree>
    <p:extLst>
      <p:ext uri="{BB962C8B-B14F-4D97-AF65-F5344CB8AC3E}">
        <p14:creationId xmlns:p14="http://schemas.microsoft.com/office/powerpoint/2010/main" val="156876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anose="020B0600070205080204"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746AFC-989F-4B2F-8413-EC74E5923A46}" type="slidenum">
              <a:rPr lang="de-DE" smtClean="0">
                <a:latin typeface="Calibri" panose="020F0502020204030204" pitchFamily="34" charset="0"/>
              </a:rPr>
              <a:pPr/>
              <a:t>6</a:t>
            </a:fld>
            <a:endParaRPr lang="de-DE" smtClean="0">
              <a:latin typeface="Calibri" panose="020F0502020204030204" pitchFamily="34" charset="0"/>
            </a:endParaRPr>
          </a:p>
        </p:txBody>
      </p:sp>
    </p:spTree>
    <p:extLst>
      <p:ext uri="{BB962C8B-B14F-4D97-AF65-F5344CB8AC3E}">
        <p14:creationId xmlns:p14="http://schemas.microsoft.com/office/powerpoint/2010/main" val="277940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CA" sz="1000" dirty="0" smtClean="0"/>
              <a:t>Lastly, it is also important to consider how the Canadian government considers FPIC. In Canadian national law, the Updated Guidelines for Federal Officials to Fulfill the Duty to Consult mentions free, prior and informed consent but merely to highlight the federal government’s concern around FPIC as a veto power. (Notions of FPIC as not a veto power are also mentioned in the FSC IC Guidelines for FPIC.) This is repeatedly addressed on various governmental websites (e.g. Permanent Mission of Canada to the United Nations: CanadaInternational.gc.ca and Aboriginal Affairs and Northern Development Canada) and also in court cases that relate to FPIC. For instance: </a:t>
            </a:r>
          </a:p>
          <a:p>
            <a:pPr>
              <a:defRPr/>
            </a:pPr>
            <a:endParaRPr lang="en-CA" sz="1000" dirty="0" smtClean="0"/>
          </a:p>
          <a:p>
            <a:pPr>
              <a:defRPr/>
            </a:pPr>
            <a:r>
              <a:rPr lang="en-CA" sz="1000" dirty="0" smtClean="0"/>
              <a:t>“This process does not give Aboriginal groups a veto over what can be done with land pending final proof of the claim.  The Aboriginal “consent” spoken of in </a:t>
            </a:r>
            <a:r>
              <a:rPr lang="en-CA" sz="1000" dirty="0" err="1" smtClean="0"/>
              <a:t>Delgamuukw</a:t>
            </a:r>
            <a:r>
              <a:rPr lang="en-CA" sz="1000" dirty="0" smtClean="0"/>
              <a:t> is appropriate only in cases of established rights, and then by no means in every case.  Rather, what is required is a process of balancing interests, of give and take” (</a:t>
            </a:r>
            <a:r>
              <a:rPr lang="en-CA" sz="1000" dirty="0" err="1" smtClean="0"/>
              <a:t>Haida</a:t>
            </a:r>
            <a:r>
              <a:rPr lang="en-CA" sz="1000" dirty="0" smtClean="0"/>
              <a:t> Nation v. British Columbia (Minister of Forests), 2004). </a:t>
            </a:r>
          </a:p>
          <a:p>
            <a:pPr>
              <a:defRPr/>
            </a:pPr>
            <a:r>
              <a:rPr lang="en-CA" sz="1000" dirty="0" smtClean="0"/>
              <a:t>Therefore, how consent is viewed within a governmental context, I would argue, has the potential to limit the objectives of FPIC within FSC certification. This bears to question FSC Canada’s sphere of influence in driving the implementation of FPIC. Can FPIC be implemented without government involvement? In the excerpt above it is stipulated that consent is appropriate in cases of established rights, but where rights have been extinguished what becomes of consent then? Fortunately, FSC Guideline requirements recognize customary rights and have a very specific definition of Indigenous peoples that is geared toward self-identification. This highlights potential areas of contention of disagreement between interpretations surrounding when it is “appropriate” to seek Aboriginal consent and what roles the Canadian government, FSC Canada, applicants, and Indigenous peoples play to ensure the success of FPIC, not only for forest certification,  but to ensure self-determination for each Nation. </a:t>
            </a:r>
            <a:endParaRPr lang="en-CA" sz="1000"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C26C13-1CBD-495D-BFB7-B694096FEBF2}" type="slidenum">
              <a:rPr lang="de-DE" altLang="en-US">
                <a:latin typeface="Calibri" panose="020F0502020204030204" pitchFamily="34" charset="0"/>
              </a:rPr>
              <a:pPr eaLnBrk="1" hangingPunct="1"/>
              <a:t>15</a:t>
            </a:fld>
            <a:endParaRPr lang="de-DE" altLang="en-US">
              <a:latin typeface="Calibri" panose="020F0502020204030204" pitchFamily="34" charset="0"/>
            </a:endParaRPr>
          </a:p>
        </p:txBody>
      </p:sp>
    </p:spTree>
    <p:extLst>
      <p:ext uri="{BB962C8B-B14F-4D97-AF65-F5344CB8AC3E}">
        <p14:creationId xmlns:p14="http://schemas.microsoft.com/office/powerpoint/2010/main" val="139870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56953B-7265-415A-9715-5F3DD77FF68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8C092-F50E-405F-8E4F-DF132464FC3E}" type="slidenum">
              <a:rPr lang="en-US" smtClean="0"/>
              <a:t>‹#›</a:t>
            </a:fld>
            <a:endParaRPr lang="en-US"/>
          </a:p>
        </p:txBody>
      </p:sp>
    </p:spTree>
    <p:extLst>
      <p:ext uri="{BB962C8B-B14F-4D97-AF65-F5344CB8AC3E}">
        <p14:creationId xmlns:p14="http://schemas.microsoft.com/office/powerpoint/2010/main" val="41763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56953B-7265-415A-9715-5F3DD77FF68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8C092-F50E-405F-8E4F-DF132464FC3E}" type="slidenum">
              <a:rPr lang="en-US" smtClean="0"/>
              <a:t>‹#›</a:t>
            </a:fld>
            <a:endParaRPr lang="en-US"/>
          </a:p>
        </p:txBody>
      </p:sp>
    </p:spTree>
    <p:extLst>
      <p:ext uri="{BB962C8B-B14F-4D97-AF65-F5344CB8AC3E}">
        <p14:creationId xmlns:p14="http://schemas.microsoft.com/office/powerpoint/2010/main" val="321628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56953B-7265-415A-9715-5F3DD77FF68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8C092-F50E-405F-8E4F-DF132464FC3E}" type="slidenum">
              <a:rPr lang="en-US" smtClean="0"/>
              <a:t>‹#›</a:t>
            </a:fld>
            <a:endParaRPr lang="en-US"/>
          </a:p>
        </p:txBody>
      </p:sp>
    </p:spTree>
    <p:extLst>
      <p:ext uri="{BB962C8B-B14F-4D97-AF65-F5344CB8AC3E}">
        <p14:creationId xmlns:p14="http://schemas.microsoft.com/office/powerpoint/2010/main" val="1431568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Foliennummernplatzhalter 5"/>
          <p:cNvSpPr txBox="1">
            <a:spLocks/>
          </p:cNvSpPr>
          <p:nvPr userDrawn="1"/>
        </p:nvSpPr>
        <p:spPr bwMode="auto">
          <a:xfrm>
            <a:off x="0" y="1"/>
            <a:ext cx="9144000" cy="931863"/>
          </a:xfrm>
          <a:prstGeom prst="rect">
            <a:avLst/>
          </a:prstGeom>
          <a:solidFill>
            <a:srgbClr val="32503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rIns="2160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endParaRPr lang="en-US" sz="900" dirty="0" smtClean="0">
              <a:solidFill>
                <a:schemeClr val="bg1"/>
              </a:solidFill>
            </a:endParaRPr>
          </a:p>
        </p:txBody>
      </p:sp>
      <p:sp>
        <p:nvSpPr>
          <p:cNvPr id="3" name="Fußzeilenplatzhalter 6"/>
          <p:cNvSpPr txBox="1">
            <a:spLocks/>
          </p:cNvSpPr>
          <p:nvPr userDrawn="1"/>
        </p:nvSpPr>
        <p:spPr bwMode="auto">
          <a:xfrm>
            <a:off x="5510215" y="28578"/>
            <a:ext cx="36337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2160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425" dirty="0" smtClean="0">
                <a:solidFill>
                  <a:schemeClr val="bg1"/>
                </a:solidFill>
              </a:rPr>
              <a:t>Forest </a:t>
            </a:r>
            <a:r>
              <a:rPr lang="en-US" sz="1500" dirty="0" smtClean="0">
                <a:solidFill>
                  <a:schemeClr val="bg1"/>
                </a:solidFill>
              </a:rPr>
              <a:t>Stewardship</a:t>
            </a:r>
            <a:r>
              <a:rPr lang="en-US" sz="1425" dirty="0" smtClean="0">
                <a:solidFill>
                  <a:schemeClr val="bg1"/>
                </a:solidFill>
              </a:rPr>
              <a:t> Council FSC Canada</a:t>
            </a:r>
          </a:p>
        </p:txBody>
      </p:sp>
      <p:pic>
        <p:nvPicPr>
          <p:cNvPr id="4" name="Picture 12" descr="FSC_Logo_-«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413" y="63502"/>
            <a:ext cx="6461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2"/>
          <p:cNvGrpSpPr>
            <a:grpSpLocks/>
          </p:cNvGrpSpPr>
          <p:nvPr userDrawn="1"/>
        </p:nvGrpSpPr>
        <p:grpSpPr bwMode="auto">
          <a:xfrm>
            <a:off x="2" y="1008063"/>
            <a:ext cx="9148763" cy="1376362"/>
            <a:chOff x="0" y="1007775"/>
            <a:chExt cx="9148310" cy="1376179"/>
          </a:xfrm>
        </p:grpSpPr>
        <p:pic>
          <p:nvPicPr>
            <p:cNvPr id="6" name="Picture 24" descr="Paper_FS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3436" y="1051221"/>
              <a:ext cx="1488514" cy="127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EcoLumber_cedar lumber.jpg"/>
            <p:cNvPicPr>
              <a:picLocks noChangeAspect="1"/>
            </p:cNvPicPr>
            <p:nvPr/>
          </p:nvPicPr>
          <p:blipFill>
            <a:blip r:embed="rId4">
              <a:extLst>
                <a:ext uri="{28A0092B-C50C-407E-A947-70E740481C1C}">
                  <a14:useLocalDpi xmlns:a14="http://schemas.microsoft.com/office/drawing/2010/main" val="0"/>
                </a:ext>
              </a:extLst>
            </a:blip>
            <a:srcRect l="9740"/>
            <a:stretch>
              <a:fillRect/>
            </a:stretch>
          </p:blipFill>
          <p:spPr bwMode="auto">
            <a:xfrm>
              <a:off x="3177702" y="1057929"/>
              <a:ext cx="1641948" cy="126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descr="fsc_product_6.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1215" y="1054474"/>
              <a:ext cx="1457149" cy="127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7" descr="KidsWalkingFores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67015" y="1047002"/>
              <a:ext cx="1181295" cy="128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8" descr="HomeDepot_Plywood.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6203" y="1054474"/>
              <a:ext cx="1696196" cy="127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9" descr="image for FSC P&amp;C (Canada_400).jpg"/>
            <p:cNvPicPr>
              <a:picLocks noChangeAspect="1"/>
            </p:cNvPicPr>
            <p:nvPr/>
          </p:nvPicPr>
          <p:blipFill>
            <a:blip r:embed="rId8">
              <a:extLst>
                <a:ext uri="{28A0092B-C50C-407E-A947-70E740481C1C}">
                  <a14:useLocalDpi xmlns:a14="http://schemas.microsoft.com/office/drawing/2010/main" val="0"/>
                </a:ext>
              </a:extLst>
            </a:blip>
            <a:srcRect l="13326" r="9151"/>
            <a:stretch>
              <a:fillRect/>
            </a:stretch>
          </p:blipFill>
          <p:spPr bwMode="auto">
            <a:xfrm>
              <a:off x="0" y="1054563"/>
              <a:ext cx="1721224" cy="127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8"/>
            <p:cNvSpPr/>
            <p:nvPr/>
          </p:nvSpPr>
          <p:spPr>
            <a:xfrm>
              <a:off x="0" y="2314113"/>
              <a:ext cx="9143547" cy="69841"/>
            </a:xfrm>
            <a:prstGeom prst="rect">
              <a:avLst/>
            </a:prstGeom>
            <a:solidFill>
              <a:srgbClr val="325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3" name="Rechteck 7"/>
            <p:cNvSpPr/>
            <p:nvPr/>
          </p:nvSpPr>
          <p:spPr>
            <a:xfrm>
              <a:off x="0" y="1007775"/>
              <a:ext cx="9143547" cy="53968"/>
            </a:xfrm>
            <a:prstGeom prst="rect">
              <a:avLst/>
            </a:prstGeom>
            <a:solidFill>
              <a:srgbClr val="325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sp>
        <p:nvSpPr>
          <p:cNvPr id="14" name="Foliennummernplatzhalter 5"/>
          <p:cNvSpPr txBox="1">
            <a:spLocks/>
          </p:cNvSpPr>
          <p:nvPr userDrawn="1"/>
        </p:nvSpPr>
        <p:spPr bwMode="auto">
          <a:xfrm>
            <a:off x="0" y="6356350"/>
            <a:ext cx="9144000" cy="501650"/>
          </a:xfrm>
          <a:prstGeom prst="rect">
            <a:avLst/>
          </a:prstGeom>
          <a:solidFill>
            <a:srgbClr val="32503C"/>
          </a:solidFill>
          <a:ln>
            <a:miter lim="800000"/>
            <a:headEnd/>
            <a:tailEnd/>
          </a:ln>
        </p:spPr>
        <p:txBody>
          <a:bodyPr lIns="216000" rIns="21600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675" smtClean="0">
                <a:solidFill>
                  <a:schemeClr val="bg1"/>
                </a:solidFill>
                <a:latin typeface="Century Gothic" panose="020B0502020202020204" pitchFamily="34" charset="0"/>
                <a:cs typeface="Arial" panose="020B0604020202020204" pitchFamily="34" charset="0"/>
              </a:rPr>
              <a:t>FSC Trademark ® 1996, FSC Canada FSC-SECR-0005</a:t>
            </a:r>
            <a:r>
              <a:rPr lang="en-US" altLang="en-US" sz="675" smtClean="0">
                <a:solidFill>
                  <a:srgbClr val="898989"/>
                </a:solidFill>
                <a:latin typeface="Century Gothic" panose="020B0502020202020204" pitchFamily="34" charset="0"/>
                <a:cs typeface="Arial" panose="020B0604020202020204" pitchFamily="34" charset="0"/>
              </a:rPr>
              <a:t>      				                          </a:t>
            </a:r>
            <a:fld id="{14D4727C-985E-40E1-B4EC-E2A58128FCE9}" type="datetime4">
              <a:rPr lang="en-US" altLang="en-US" sz="675" smtClean="0">
                <a:solidFill>
                  <a:schemeClr val="bg1"/>
                </a:solidFill>
                <a:latin typeface="Century Gothic" panose="020B0502020202020204" pitchFamily="34" charset="0"/>
                <a:cs typeface="Arial" panose="020B0604020202020204" pitchFamily="34" charset="0"/>
              </a:rPr>
              <a:pPr algn="r" eaLnBrk="1" hangingPunct="1">
                <a:defRPr/>
              </a:pPr>
              <a:t>December 4, 2014</a:t>
            </a:fld>
            <a:r>
              <a:rPr lang="en-US" altLang="en-US" sz="675" smtClean="0">
                <a:solidFill>
                  <a:schemeClr val="bg1"/>
                </a:solidFill>
                <a:latin typeface="Century Gothic" panose="020B0502020202020204" pitchFamily="34" charset="0"/>
                <a:cs typeface="Arial" panose="020B0604020202020204" pitchFamily="34" charset="0"/>
              </a:rPr>
              <a:t> · </a:t>
            </a:r>
            <a:fld id="{844FEA99-3C74-4726-BFAD-5C86B6C2B166}" type="slidenum">
              <a:rPr lang="en-US" altLang="en-US" sz="675" smtClean="0">
                <a:solidFill>
                  <a:schemeClr val="bg1"/>
                </a:solidFill>
                <a:latin typeface="Century Gothic" panose="020B0502020202020204" pitchFamily="34" charset="0"/>
                <a:cs typeface="Arial" panose="020B0604020202020204" pitchFamily="34" charset="0"/>
              </a:rPr>
              <a:pPr algn="r" eaLnBrk="1" hangingPunct="1">
                <a:defRPr/>
              </a:pPr>
              <a:t>‹#›</a:t>
            </a:fld>
            <a:endParaRPr lang="en-US" altLang="en-US" sz="675" smtClean="0">
              <a:solidFill>
                <a:schemeClr val="bg1"/>
              </a:solidFill>
              <a:latin typeface="Century Gothic" panose="020B0502020202020204" pitchFamily="34" charset="0"/>
              <a:cs typeface="Arial" panose="020B0604020202020204" pitchFamily="34" charset="0"/>
            </a:endParaRPr>
          </a:p>
        </p:txBody>
      </p:sp>
      <p:sp>
        <p:nvSpPr>
          <p:cNvPr id="15" name="Date Placeholder 3"/>
          <p:cNvSpPr>
            <a:spLocks noGrp="1"/>
          </p:cNvSpPr>
          <p:nvPr>
            <p:ph type="dt" sz="half" idx="10"/>
          </p:nvPr>
        </p:nvSpPr>
        <p:spPr/>
        <p:txBody>
          <a:bodyPr/>
          <a:lstStyle>
            <a:lvl1pPr>
              <a:defRPr/>
            </a:lvl1pPr>
          </a:lstStyle>
          <a:p>
            <a:pPr>
              <a:defRPr/>
            </a:pPr>
            <a:fld id="{82F5D04B-7ABE-4786-B432-BEE80B1F5780}" type="datetime1">
              <a:rPr lang="en-CA" altLang="en-US"/>
              <a:pPr>
                <a:defRPr/>
              </a:pPr>
              <a:t>04/12/2014</a:t>
            </a:fld>
            <a:endParaRPr lang="en-US" alt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37BDDB17-3D2C-4D22-AC01-F5CBD25AFE87}" type="slidenum">
              <a:rPr lang="en-US" altLang="en-US"/>
              <a:pPr>
                <a:defRPr/>
              </a:pPr>
              <a:t>‹#›</a:t>
            </a:fld>
            <a:endParaRPr lang="en-US" altLang="en-US"/>
          </a:p>
        </p:txBody>
      </p:sp>
    </p:spTree>
    <p:extLst>
      <p:ext uri="{BB962C8B-B14F-4D97-AF65-F5344CB8AC3E}">
        <p14:creationId xmlns:p14="http://schemas.microsoft.com/office/powerpoint/2010/main" val="2577153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9144000" cy="6858000"/>
          </a:xfrm>
        </p:grpSpPr>
        <p:sp>
          <p:nvSpPr>
            <p:cNvPr id="5" name="Rectangle 9"/>
            <p:cNvSpPr>
              <a:spLocks noChangeArrowheads="1"/>
            </p:cNvSpPr>
            <p:nvPr/>
          </p:nvSpPr>
          <p:spPr bwMode="auto">
            <a:xfrm>
              <a:off x="0" y="6524625"/>
              <a:ext cx="9144000" cy="333375"/>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350">
                <a:solidFill>
                  <a:srgbClr val="003300"/>
                </a:solidFill>
                <a:latin typeface="Arial" charset="0"/>
              </a:endParaRPr>
            </a:p>
          </p:txBody>
        </p:sp>
        <p:sp>
          <p:nvSpPr>
            <p:cNvPr id="6" name="Rectangle 13"/>
            <p:cNvSpPr>
              <a:spLocks noChangeArrowheads="1"/>
            </p:cNvSpPr>
            <p:nvPr/>
          </p:nvSpPr>
          <p:spPr bwMode="auto">
            <a:xfrm>
              <a:off x="0" y="0"/>
              <a:ext cx="9144000" cy="1341438"/>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350">
                <a:solidFill>
                  <a:srgbClr val="003300"/>
                </a:solidFill>
                <a:latin typeface="Arial" charset="0"/>
              </a:endParaRPr>
            </a:p>
          </p:txBody>
        </p:sp>
        <p:sp>
          <p:nvSpPr>
            <p:cNvPr id="7" name="Rectangle 14"/>
            <p:cNvSpPr>
              <a:spLocks noChangeArrowheads="1"/>
            </p:cNvSpPr>
            <p:nvPr/>
          </p:nvSpPr>
          <p:spPr bwMode="auto">
            <a:xfrm>
              <a:off x="5867400" y="260350"/>
              <a:ext cx="30956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1125" dirty="0">
                  <a:solidFill>
                    <a:schemeClr val="bg1"/>
                  </a:solidFill>
                  <a:latin typeface="Arial"/>
                </a:rPr>
                <a:t>Forest Stewardship Council</a:t>
              </a:r>
              <a:r>
                <a:rPr lang="en-US" sz="975" baseline="40000" dirty="0">
                  <a:solidFill>
                    <a:schemeClr val="bg1"/>
                  </a:solidFill>
                  <a:latin typeface="Arial"/>
                </a:rPr>
                <a:t>®</a:t>
              </a:r>
            </a:p>
          </p:txBody>
        </p:sp>
        <p:pic>
          <p:nvPicPr>
            <p:cNvPr id="8" name="Picture 15" descr="FSC_Logo_-«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7715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a:spLocks noChangeArrowheads="1"/>
          </p:cNvSpPr>
          <p:nvPr userDrawn="1"/>
        </p:nvSpPr>
        <p:spPr bwMode="auto">
          <a:xfrm>
            <a:off x="87313" y="6554792"/>
            <a:ext cx="3802062"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342900" eaLnBrk="1" fontAlgn="auto" hangingPunct="1">
              <a:spcBef>
                <a:spcPts val="0"/>
              </a:spcBef>
              <a:spcAft>
                <a:spcPts val="0"/>
              </a:spcAft>
              <a:defRPr/>
            </a:pPr>
            <a:r>
              <a:rPr lang="en-US" sz="750" dirty="0">
                <a:solidFill>
                  <a:schemeClr val="bg1"/>
                </a:solidFill>
                <a:latin typeface="Arial"/>
              </a:rPr>
              <a:t>All rights reserved FSC</a:t>
            </a:r>
            <a:r>
              <a:rPr lang="en-US" sz="750" baseline="30000" dirty="0">
                <a:solidFill>
                  <a:schemeClr val="bg1"/>
                </a:solidFill>
                <a:latin typeface="Arial"/>
              </a:rPr>
              <a:t>®</a:t>
            </a:r>
            <a:r>
              <a:rPr lang="en-US" sz="750" dirty="0">
                <a:solidFill>
                  <a:schemeClr val="bg1"/>
                </a:solidFill>
                <a:latin typeface="Arial"/>
              </a:rPr>
              <a:t> </a:t>
            </a:r>
            <a:r>
              <a:rPr lang="en-US" sz="750" dirty="0">
                <a:solidFill>
                  <a:schemeClr val="bg1"/>
                </a:solidFill>
                <a:latin typeface="Arial"/>
                <a:cs typeface="Arial" charset="0"/>
              </a:rPr>
              <a:t>International (FSC</a:t>
            </a:r>
            <a:r>
              <a:rPr lang="en-US" sz="750" baseline="30000" dirty="0">
                <a:solidFill>
                  <a:schemeClr val="bg1"/>
                </a:solidFill>
                <a:latin typeface="Arial"/>
                <a:cs typeface="Arial" charset="0"/>
              </a:rPr>
              <a:t>®</a:t>
            </a:r>
            <a:r>
              <a:rPr lang="en-US" sz="750" dirty="0">
                <a:solidFill>
                  <a:schemeClr val="bg1"/>
                </a:solidFill>
                <a:latin typeface="Arial"/>
                <a:cs typeface="Arial" charset="0"/>
              </a:rPr>
              <a:t> F000100</a:t>
            </a:r>
            <a:r>
              <a:rPr lang="en-US" sz="750" dirty="0">
                <a:solidFill>
                  <a:schemeClr val="bg1"/>
                </a:solidFill>
                <a:latin typeface="Arial"/>
              </a:rPr>
              <a:t>) </a:t>
            </a: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0" name="Date Placeholder 3"/>
          <p:cNvSpPr>
            <a:spLocks noGrp="1"/>
          </p:cNvSpPr>
          <p:nvPr>
            <p:ph type="dt" sz="half" idx="10"/>
          </p:nvPr>
        </p:nvSpPr>
        <p:spPr>
          <a:xfrm>
            <a:off x="6553200" y="6519867"/>
            <a:ext cx="2133600" cy="365125"/>
          </a:xfrm>
        </p:spPr>
        <p:txBody>
          <a:bodyPr/>
          <a:lstStyle>
            <a:lvl1pPr algn="r">
              <a:defRPr sz="750">
                <a:solidFill>
                  <a:schemeClr val="bg1"/>
                </a:solidFill>
              </a:defRPr>
            </a:lvl1pPr>
          </a:lstStyle>
          <a:p>
            <a:pPr>
              <a:defRPr/>
            </a:pPr>
            <a:r>
              <a:rPr lang="en-US"/>
              <a:t>(Insert date)</a:t>
            </a:r>
          </a:p>
        </p:txBody>
      </p:sp>
    </p:spTree>
    <p:extLst>
      <p:ext uri="{BB962C8B-B14F-4D97-AF65-F5344CB8AC3E}">
        <p14:creationId xmlns:p14="http://schemas.microsoft.com/office/powerpoint/2010/main" val="3880022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Foliennummernplatzhalter 5"/>
          <p:cNvSpPr txBox="1">
            <a:spLocks noGrp="1"/>
          </p:cNvSpPr>
          <p:nvPr userDrawn="1"/>
        </p:nvSpPr>
        <p:spPr bwMode="auto">
          <a:xfrm>
            <a:off x="0" y="6477000"/>
            <a:ext cx="9144000" cy="381000"/>
          </a:xfrm>
          <a:prstGeom prst="rect">
            <a:avLst/>
          </a:prstGeom>
          <a:solidFill>
            <a:srgbClr val="32503C"/>
          </a:solidFill>
          <a:ln w="9525">
            <a:noFill/>
            <a:miter lim="800000"/>
            <a:headEnd/>
            <a:tailEnd/>
          </a:ln>
        </p:spPr>
        <p:txBody>
          <a:bodyPr lIns="216000" rIns="2160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675" smtClean="0">
                <a:solidFill>
                  <a:schemeClr val="bg1"/>
                </a:solidFill>
                <a:latin typeface="Century Gothic" pitchFamily="34" charset="0"/>
                <a:cs typeface="Arial" pitchFamily="34" charset="0"/>
              </a:rPr>
              <a:t>FSC Trademark ® 1996, FSC Canada FSC-SECR-0005</a:t>
            </a:r>
            <a:r>
              <a:rPr lang="en-US" altLang="en-US" sz="675" smtClean="0">
                <a:latin typeface="Century Gothic" pitchFamily="34" charset="0"/>
                <a:cs typeface="Arial" pitchFamily="34" charset="0"/>
              </a:rPr>
              <a:t>                                                      	                                                             </a:t>
            </a:r>
            <a:fld id="{F3A5BFCA-0FEF-465A-8840-A47F2ECB26C2}" type="datetime4">
              <a:rPr lang="en-US" altLang="en-US" sz="675" smtClean="0">
                <a:solidFill>
                  <a:schemeClr val="bg1"/>
                </a:solidFill>
                <a:latin typeface="Century Gothic" pitchFamily="34" charset="0"/>
                <a:cs typeface="Arial" pitchFamily="34" charset="0"/>
              </a:rPr>
              <a:pPr eaLnBrk="1" hangingPunct="1">
                <a:defRPr/>
              </a:pPr>
              <a:t>December 4, 2014</a:t>
            </a:fld>
            <a:r>
              <a:rPr lang="en-US" altLang="en-US" sz="675" smtClean="0">
                <a:solidFill>
                  <a:schemeClr val="bg1"/>
                </a:solidFill>
                <a:latin typeface="Century Gothic" pitchFamily="34" charset="0"/>
                <a:cs typeface="Arial" pitchFamily="34" charset="0"/>
              </a:rPr>
              <a:t>  </a:t>
            </a:r>
          </a:p>
        </p:txBody>
      </p:sp>
      <p:sp>
        <p:nvSpPr>
          <p:cNvPr id="3" name="Foliennummernplatzhalter 5"/>
          <p:cNvSpPr txBox="1">
            <a:spLocks/>
          </p:cNvSpPr>
          <p:nvPr userDrawn="1"/>
        </p:nvSpPr>
        <p:spPr bwMode="auto">
          <a:xfrm>
            <a:off x="0" y="0"/>
            <a:ext cx="9144000" cy="857250"/>
          </a:xfrm>
          <a:prstGeom prst="rect">
            <a:avLst/>
          </a:prstGeom>
          <a:solidFill>
            <a:srgbClr val="32503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rIns="21600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endParaRPr lang="en-US" sz="900" dirty="0" smtClean="0">
              <a:solidFill>
                <a:schemeClr val="bg1"/>
              </a:solidFill>
            </a:endParaRPr>
          </a:p>
        </p:txBody>
      </p:sp>
      <p:pic>
        <p:nvPicPr>
          <p:cNvPr id="4" name="Picture 10" descr="FSC_Logo_-«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12163" y="104775"/>
            <a:ext cx="533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304800" y="1287464"/>
            <a:ext cx="8534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500" dirty="0" smtClean="0">
              <a:latin typeface="Calibri" charset="0"/>
            </a:endParaRPr>
          </a:p>
        </p:txBody>
      </p:sp>
      <p:sp>
        <p:nvSpPr>
          <p:cNvPr id="6" name="TextBox 5"/>
          <p:cNvSpPr txBox="1">
            <a:spLocks noChangeArrowheads="1"/>
          </p:cNvSpPr>
          <p:nvPr userDrawn="1"/>
        </p:nvSpPr>
        <p:spPr bwMode="auto">
          <a:xfrm>
            <a:off x="4318002" y="213360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350" dirty="0" smtClean="0"/>
          </a:p>
        </p:txBody>
      </p:sp>
    </p:spTree>
    <p:extLst>
      <p:ext uri="{BB962C8B-B14F-4D97-AF65-F5344CB8AC3E}">
        <p14:creationId xmlns:p14="http://schemas.microsoft.com/office/powerpoint/2010/main" val="2832807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9144000" cy="6858000"/>
          </a:xfrm>
        </p:grpSpPr>
        <p:sp>
          <p:nvSpPr>
            <p:cNvPr id="5" name="Rectangle 9"/>
            <p:cNvSpPr>
              <a:spLocks noChangeArrowheads="1"/>
            </p:cNvSpPr>
            <p:nvPr/>
          </p:nvSpPr>
          <p:spPr bwMode="auto">
            <a:xfrm>
              <a:off x="0" y="6524625"/>
              <a:ext cx="9144000" cy="333375"/>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003300"/>
                </a:solidFill>
                <a:latin typeface="Arial" charset="0"/>
                <a:cs typeface="+mn-cs"/>
              </a:endParaRPr>
            </a:p>
          </p:txBody>
        </p:sp>
        <p:sp>
          <p:nvSpPr>
            <p:cNvPr id="6" name="Rectangle 13"/>
            <p:cNvSpPr>
              <a:spLocks noChangeArrowheads="1"/>
            </p:cNvSpPr>
            <p:nvPr/>
          </p:nvSpPr>
          <p:spPr bwMode="auto">
            <a:xfrm>
              <a:off x="0" y="0"/>
              <a:ext cx="9144000" cy="1341438"/>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003300"/>
                </a:solidFill>
                <a:latin typeface="Arial" charset="0"/>
                <a:cs typeface="+mn-cs"/>
              </a:endParaRPr>
            </a:p>
          </p:txBody>
        </p:sp>
        <p:sp>
          <p:nvSpPr>
            <p:cNvPr id="7" name="Rectangle 14"/>
            <p:cNvSpPr>
              <a:spLocks noChangeArrowheads="1"/>
            </p:cNvSpPr>
            <p:nvPr/>
          </p:nvSpPr>
          <p:spPr bwMode="auto">
            <a:xfrm>
              <a:off x="5867400" y="260350"/>
              <a:ext cx="30956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500" dirty="0">
                  <a:solidFill>
                    <a:schemeClr val="bg1"/>
                  </a:solidFill>
                  <a:latin typeface="Arial"/>
                  <a:cs typeface="+mn-cs"/>
                </a:rPr>
                <a:t>Forest Stewardship Council</a:t>
              </a:r>
              <a:r>
                <a:rPr lang="en-US" sz="1300" baseline="40000" dirty="0">
                  <a:solidFill>
                    <a:schemeClr val="bg1"/>
                  </a:solidFill>
                  <a:latin typeface="Arial"/>
                  <a:cs typeface="+mn-cs"/>
                </a:rPr>
                <a:t>®</a:t>
              </a:r>
            </a:p>
          </p:txBody>
        </p:sp>
        <p:pic>
          <p:nvPicPr>
            <p:cNvPr id="8" name="Picture 15" descr="FSC_Logo_-«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7715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a:spLocks noChangeArrowheads="1"/>
          </p:cNvSpPr>
          <p:nvPr userDrawn="1"/>
        </p:nvSpPr>
        <p:spPr bwMode="auto">
          <a:xfrm>
            <a:off x="87313" y="6554788"/>
            <a:ext cx="3802062"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457200" fontAlgn="auto">
              <a:spcBef>
                <a:spcPts val="0"/>
              </a:spcBef>
              <a:spcAft>
                <a:spcPts val="0"/>
              </a:spcAft>
              <a:defRPr/>
            </a:pPr>
            <a:r>
              <a:rPr lang="en-US" sz="1000" dirty="0">
                <a:solidFill>
                  <a:schemeClr val="bg1"/>
                </a:solidFill>
                <a:latin typeface="Arial"/>
                <a:cs typeface="+mn-cs"/>
              </a:rPr>
              <a:t>All rights reserved FSC</a:t>
            </a:r>
            <a:r>
              <a:rPr lang="en-US" sz="1000" baseline="30000" dirty="0">
                <a:solidFill>
                  <a:schemeClr val="bg1"/>
                </a:solidFill>
                <a:latin typeface="Arial"/>
                <a:cs typeface="+mn-cs"/>
              </a:rPr>
              <a:t>®</a:t>
            </a:r>
            <a:r>
              <a:rPr lang="en-US" sz="1000" dirty="0">
                <a:solidFill>
                  <a:schemeClr val="bg1"/>
                </a:solidFill>
                <a:latin typeface="Arial"/>
                <a:cs typeface="+mn-cs"/>
              </a:rPr>
              <a:t> </a:t>
            </a:r>
            <a:r>
              <a:rPr lang="en-US" sz="1000" dirty="0">
                <a:solidFill>
                  <a:schemeClr val="bg1"/>
                </a:solidFill>
                <a:latin typeface="Arial"/>
                <a:cs typeface="Arial" charset="0"/>
              </a:rPr>
              <a:t>International (FSC</a:t>
            </a:r>
            <a:r>
              <a:rPr lang="en-US" sz="1000" baseline="30000" dirty="0">
                <a:solidFill>
                  <a:schemeClr val="bg1"/>
                </a:solidFill>
                <a:latin typeface="Arial"/>
                <a:cs typeface="Arial" charset="0"/>
              </a:rPr>
              <a:t>®</a:t>
            </a:r>
            <a:r>
              <a:rPr lang="en-US" sz="1000" dirty="0">
                <a:solidFill>
                  <a:schemeClr val="bg1"/>
                </a:solidFill>
                <a:latin typeface="Arial"/>
                <a:cs typeface="Arial" charset="0"/>
              </a:rPr>
              <a:t> F000100</a:t>
            </a:r>
            <a:r>
              <a:rPr lang="en-US" sz="1000" dirty="0">
                <a:solidFill>
                  <a:schemeClr val="bg1"/>
                </a:solidFill>
                <a:latin typeface="Arial"/>
                <a:cs typeface="+mn-cs"/>
              </a:rPr>
              <a:t>) </a:t>
            </a: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0" name="Date Placeholder 3"/>
          <p:cNvSpPr>
            <a:spLocks noGrp="1"/>
          </p:cNvSpPr>
          <p:nvPr>
            <p:ph type="dt" sz="half" idx="10"/>
          </p:nvPr>
        </p:nvSpPr>
        <p:spPr>
          <a:xfrm>
            <a:off x="6553200" y="6519863"/>
            <a:ext cx="2133600" cy="365125"/>
          </a:xfrm>
        </p:spPr>
        <p:txBody>
          <a:bodyPr/>
          <a:lstStyle>
            <a:lvl1pPr algn="r">
              <a:defRPr sz="1000">
                <a:solidFill>
                  <a:schemeClr val="bg1"/>
                </a:solidFill>
              </a:defRPr>
            </a:lvl1pPr>
          </a:lstStyle>
          <a:p>
            <a:pPr>
              <a:defRPr/>
            </a:pPr>
            <a:r>
              <a:rPr lang="en-US"/>
              <a:t>(Insert date)</a:t>
            </a:r>
          </a:p>
        </p:txBody>
      </p:sp>
    </p:spTree>
    <p:extLst>
      <p:ext uri="{BB962C8B-B14F-4D97-AF65-F5344CB8AC3E}">
        <p14:creationId xmlns:p14="http://schemas.microsoft.com/office/powerpoint/2010/main" val="3660374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6858000"/>
            <a:chOff x="0" y="0"/>
            <a:chExt cx="9144000" cy="6858000"/>
          </a:xfrm>
        </p:grpSpPr>
        <p:sp>
          <p:nvSpPr>
            <p:cNvPr id="5" name="Rectangle 9"/>
            <p:cNvSpPr>
              <a:spLocks noChangeArrowheads="1"/>
            </p:cNvSpPr>
            <p:nvPr/>
          </p:nvSpPr>
          <p:spPr bwMode="auto">
            <a:xfrm>
              <a:off x="0" y="6524625"/>
              <a:ext cx="9144000" cy="333375"/>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003300"/>
                </a:solidFill>
                <a:latin typeface="Arial" charset="0"/>
                <a:cs typeface="+mn-cs"/>
              </a:endParaRPr>
            </a:p>
          </p:txBody>
        </p:sp>
        <p:sp>
          <p:nvSpPr>
            <p:cNvPr id="6" name="Rectangle 13"/>
            <p:cNvSpPr>
              <a:spLocks noChangeArrowheads="1"/>
            </p:cNvSpPr>
            <p:nvPr/>
          </p:nvSpPr>
          <p:spPr bwMode="auto">
            <a:xfrm>
              <a:off x="0" y="0"/>
              <a:ext cx="9144000" cy="1341438"/>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003300"/>
                </a:solidFill>
                <a:latin typeface="Arial" charset="0"/>
                <a:cs typeface="+mn-cs"/>
              </a:endParaRPr>
            </a:p>
          </p:txBody>
        </p:sp>
        <p:sp>
          <p:nvSpPr>
            <p:cNvPr id="7" name="Rectangle 14"/>
            <p:cNvSpPr>
              <a:spLocks noChangeArrowheads="1"/>
            </p:cNvSpPr>
            <p:nvPr/>
          </p:nvSpPr>
          <p:spPr bwMode="auto">
            <a:xfrm>
              <a:off x="5867400" y="260350"/>
              <a:ext cx="30956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500" dirty="0">
                  <a:solidFill>
                    <a:schemeClr val="bg1"/>
                  </a:solidFill>
                  <a:latin typeface="Arial"/>
                  <a:cs typeface="+mn-cs"/>
                </a:rPr>
                <a:t>Forest Stewardship Council</a:t>
              </a:r>
              <a:r>
                <a:rPr lang="en-US" sz="1300" baseline="40000" dirty="0">
                  <a:solidFill>
                    <a:schemeClr val="bg1"/>
                  </a:solidFill>
                  <a:latin typeface="Arial"/>
                  <a:cs typeface="+mn-cs"/>
                </a:rPr>
                <a:t>®</a:t>
              </a:r>
            </a:p>
          </p:txBody>
        </p:sp>
        <p:pic>
          <p:nvPicPr>
            <p:cNvPr id="8" name="Picture 15" descr="FSC_Logo_-«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7715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a:spLocks noChangeArrowheads="1"/>
          </p:cNvSpPr>
          <p:nvPr userDrawn="1"/>
        </p:nvSpPr>
        <p:spPr bwMode="auto">
          <a:xfrm>
            <a:off x="87313" y="6554788"/>
            <a:ext cx="3802062"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457200" fontAlgn="auto">
              <a:spcBef>
                <a:spcPts val="0"/>
              </a:spcBef>
              <a:spcAft>
                <a:spcPts val="0"/>
              </a:spcAft>
              <a:defRPr/>
            </a:pPr>
            <a:r>
              <a:rPr lang="en-US" sz="1000" dirty="0">
                <a:solidFill>
                  <a:schemeClr val="bg1"/>
                </a:solidFill>
                <a:latin typeface="Arial"/>
                <a:cs typeface="+mn-cs"/>
              </a:rPr>
              <a:t>All rights reserved FSC</a:t>
            </a:r>
            <a:r>
              <a:rPr lang="en-US" sz="1000" baseline="30000" dirty="0">
                <a:solidFill>
                  <a:schemeClr val="bg1"/>
                </a:solidFill>
                <a:latin typeface="Arial"/>
                <a:cs typeface="+mn-cs"/>
              </a:rPr>
              <a:t>®</a:t>
            </a:r>
            <a:r>
              <a:rPr lang="en-US" sz="1000" dirty="0">
                <a:solidFill>
                  <a:schemeClr val="bg1"/>
                </a:solidFill>
                <a:latin typeface="Arial"/>
                <a:cs typeface="+mn-cs"/>
              </a:rPr>
              <a:t> </a:t>
            </a:r>
            <a:r>
              <a:rPr lang="en-US" sz="1000" dirty="0">
                <a:solidFill>
                  <a:schemeClr val="bg1"/>
                </a:solidFill>
                <a:latin typeface="Arial"/>
                <a:cs typeface="Arial" charset="0"/>
              </a:rPr>
              <a:t>International (FSC</a:t>
            </a:r>
            <a:r>
              <a:rPr lang="en-US" sz="1000" baseline="30000" dirty="0">
                <a:solidFill>
                  <a:schemeClr val="bg1"/>
                </a:solidFill>
                <a:latin typeface="Arial"/>
                <a:cs typeface="Arial" charset="0"/>
              </a:rPr>
              <a:t>®</a:t>
            </a:r>
            <a:r>
              <a:rPr lang="en-US" sz="1000" dirty="0">
                <a:solidFill>
                  <a:schemeClr val="bg1"/>
                </a:solidFill>
                <a:latin typeface="Arial"/>
                <a:cs typeface="Arial" charset="0"/>
              </a:rPr>
              <a:t> F000100</a:t>
            </a:r>
            <a:r>
              <a:rPr lang="en-US" sz="1000" dirty="0">
                <a:solidFill>
                  <a:schemeClr val="bg1"/>
                </a:solidFill>
                <a:latin typeface="Arial"/>
                <a:cs typeface="+mn-cs"/>
              </a:rPr>
              <a:t>) </a:t>
            </a: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0" name="Date Placeholder 3"/>
          <p:cNvSpPr>
            <a:spLocks noGrp="1"/>
          </p:cNvSpPr>
          <p:nvPr>
            <p:ph type="dt" sz="half" idx="10"/>
          </p:nvPr>
        </p:nvSpPr>
        <p:spPr>
          <a:xfrm>
            <a:off x="6553200" y="6519863"/>
            <a:ext cx="2133600" cy="365125"/>
          </a:xfrm>
        </p:spPr>
        <p:txBody>
          <a:bodyPr/>
          <a:lstStyle>
            <a:lvl1pPr algn="r">
              <a:defRPr sz="1000">
                <a:solidFill>
                  <a:schemeClr val="bg1"/>
                </a:solidFill>
              </a:defRPr>
            </a:lvl1pPr>
          </a:lstStyle>
          <a:p>
            <a:pPr>
              <a:defRPr/>
            </a:pPr>
            <a:r>
              <a:rPr lang="en-US"/>
              <a:t>(Insert date)</a:t>
            </a:r>
          </a:p>
        </p:txBody>
      </p:sp>
    </p:spTree>
    <p:extLst>
      <p:ext uri="{BB962C8B-B14F-4D97-AF65-F5344CB8AC3E}">
        <p14:creationId xmlns:p14="http://schemas.microsoft.com/office/powerpoint/2010/main" val="306210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56953B-7265-415A-9715-5F3DD77FF68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8C092-F50E-405F-8E4F-DF132464FC3E}" type="slidenum">
              <a:rPr lang="en-US" smtClean="0"/>
              <a:t>‹#›</a:t>
            </a:fld>
            <a:endParaRPr lang="en-US"/>
          </a:p>
        </p:txBody>
      </p:sp>
    </p:spTree>
    <p:extLst>
      <p:ext uri="{BB962C8B-B14F-4D97-AF65-F5344CB8AC3E}">
        <p14:creationId xmlns:p14="http://schemas.microsoft.com/office/powerpoint/2010/main" val="382313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6953B-7265-415A-9715-5F3DD77FF68B}"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8C092-F50E-405F-8E4F-DF132464FC3E}" type="slidenum">
              <a:rPr lang="en-US" smtClean="0"/>
              <a:t>‹#›</a:t>
            </a:fld>
            <a:endParaRPr lang="en-US"/>
          </a:p>
        </p:txBody>
      </p:sp>
    </p:spTree>
    <p:extLst>
      <p:ext uri="{BB962C8B-B14F-4D97-AF65-F5344CB8AC3E}">
        <p14:creationId xmlns:p14="http://schemas.microsoft.com/office/powerpoint/2010/main" val="381989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56953B-7265-415A-9715-5F3DD77FF68B}"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8C092-F50E-405F-8E4F-DF132464FC3E}" type="slidenum">
              <a:rPr lang="en-US" smtClean="0"/>
              <a:t>‹#›</a:t>
            </a:fld>
            <a:endParaRPr lang="en-US"/>
          </a:p>
        </p:txBody>
      </p:sp>
    </p:spTree>
    <p:extLst>
      <p:ext uri="{BB962C8B-B14F-4D97-AF65-F5344CB8AC3E}">
        <p14:creationId xmlns:p14="http://schemas.microsoft.com/office/powerpoint/2010/main" val="92025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56953B-7265-415A-9715-5F3DD77FF68B}"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8C092-F50E-405F-8E4F-DF132464FC3E}" type="slidenum">
              <a:rPr lang="en-US" smtClean="0"/>
              <a:t>‹#›</a:t>
            </a:fld>
            <a:endParaRPr lang="en-US"/>
          </a:p>
        </p:txBody>
      </p:sp>
    </p:spTree>
    <p:extLst>
      <p:ext uri="{BB962C8B-B14F-4D97-AF65-F5344CB8AC3E}">
        <p14:creationId xmlns:p14="http://schemas.microsoft.com/office/powerpoint/2010/main" val="176964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56953B-7265-415A-9715-5F3DD77FF68B}"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8C092-F50E-405F-8E4F-DF132464FC3E}" type="slidenum">
              <a:rPr lang="en-US" smtClean="0"/>
              <a:t>‹#›</a:t>
            </a:fld>
            <a:endParaRPr lang="en-US"/>
          </a:p>
        </p:txBody>
      </p:sp>
    </p:spTree>
    <p:extLst>
      <p:ext uri="{BB962C8B-B14F-4D97-AF65-F5344CB8AC3E}">
        <p14:creationId xmlns:p14="http://schemas.microsoft.com/office/powerpoint/2010/main" val="313779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6953B-7265-415A-9715-5F3DD77FF68B}"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8C092-F50E-405F-8E4F-DF132464FC3E}" type="slidenum">
              <a:rPr lang="en-US" smtClean="0"/>
              <a:t>‹#›</a:t>
            </a:fld>
            <a:endParaRPr lang="en-US"/>
          </a:p>
        </p:txBody>
      </p:sp>
    </p:spTree>
    <p:extLst>
      <p:ext uri="{BB962C8B-B14F-4D97-AF65-F5344CB8AC3E}">
        <p14:creationId xmlns:p14="http://schemas.microsoft.com/office/powerpoint/2010/main" val="203134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6953B-7265-415A-9715-5F3DD77FF68B}"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8C092-F50E-405F-8E4F-DF132464FC3E}" type="slidenum">
              <a:rPr lang="en-US" smtClean="0"/>
              <a:t>‹#›</a:t>
            </a:fld>
            <a:endParaRPr lang="en-US"/>
          </a:p>
        </p:txBody>
      </p:sp>
    </p:spTree>
    <p:extLst>
      <p:ext uri="{BB962C8B-B14F-4D97-AF65-F5344CB8AC3E}">
        <p14:creationId xmlns:p14="http://schemas.microsoft.com/office/powerpoint/2010/main" val="347534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6953B-7265-415A-9715-5F3DD77FF68B}"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8C092-F50E-405F-8E4F-DF132464FC3E}" type="slidenum">
              <a:rPr lang="en-US" smtClean="0"/>
              <a:t>‹#›</a:t>
            </a:fld>
            <a:endParaRPr lang="en-US"/>
          </a:p>
        </p:txBody>
      </p:sp>
    </p:spTree>
    <p:extLst>
      <p:ext uri="{BB962C8B-B14F-4D97-AF65-F5344CB8AC3E}">
        <p14:creationId xmlns:p14="http://schemas.microsoft.com/office/powerpoint/2010/main" val="83651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6953B-7265-415A-9715-5F3DD77FF68B}" type="datetimeFigureOut">
              <a:rPr lang="en-US" smtClean="0"/>
              <a:t>12/4/2014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8C092-F50E-405F-8E4F-DF132464FC3E}" type="slidenum">
              <a:rPr lang="en-US" smtClean="0"/>
              <a:t>‹#›</a:t>
            </a:fld>
            <a:endParaRPr lang="en-US"/>
          </a:p>
        </p:txBody>
      </p:sp>
    </p:spTree>
    <p:extLst>
      <p:ext uri="{BB962C8B-B14F-4D97-AF65-F5344CB8AC3E}">
        <p14:creationId xmlns:p14="http://schemas.microsoft.com/office/powerpoint/2010/main" val="23932109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mailto:v.peachey@ca.fsc.org" TargetMode="External"/><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el 1"/>
          <p:cNvSpPr>
            <a:spLocks/>
          </p:cNvSpPr>
          <p:nvPr/>
        </p:nvSpPr>
        <p:spPr bwMode="auto">
          <a:xfrm>
            <a:off x="1989585" y="3274454"/>
            <a:ext cx="5572125" cy="428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Ins="21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250" b="1" dirty="0">
                <a:solidFill>
                  <a:srgbClr val="32503C"/>
                </a:solidFill>
                <a:latin typeface="Century Gothic" panose="020B0502020202020204" pitchFamily="34" charset="0"/>
              </a:rPr>
              <a:t>Forest Stewardship Council (FSC)</a:t>
            </a:r>
          </a:p>
        </p:txBody>
      </p:sp>
      <p:sp>
        <p:nvSpPr>
          <p:cNvPr id="7174" name="Untertitel 2"/>
          <p:cNvSpPr>
            <a:spLocks/>
          </p:cNvSpPr>
          <p:nvPr/>
        </p:nvSpPr>
        <p:spPr bwMode="auto">
          <a:xfrm>
            <a:off x="1989585" y="3809483"/>
            <a:ext cx="5464969" cy="1702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Ins="2160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1500" b="1" dirty="0" smtClean="0">
                <a:solidFill>
                  <a:srgbClr val="32503C"/>
                </a:solidFill>
                <a:latin typeface="Century Gothic" panose="020B0502020202020204" pitchFamily="34" charset="0"/>
              </a:rPr>
              <a:t>Aboriginal Rights and Free, Prior and Informed Consent</a:t>
            </a:r>
            <a:endParaRPr lang="en-US" altLang="en-US" sz="1500" b="1" dirty="0">
              <a:solidFill>
                <a:srgbClr val="32503C"/>
              </a:solidFill>
              <a:latin typeface="Century Gothic" panose="020B0502020202020204" pitchFamily="34" charset="0"/>
            </a:endParaRPr>
          </a:p>
          <a:p>
            <a:pPr eaLnBrk="1" hangingPunct="1">
              <a:buFont typeface="Arial" panose="020B0604020202020204" pitchFamily="34" charset="0"/>
              <a:buNone/>
            </a:pPr>
            <a:r>
              <a:rPr lang="en-US" altLang="en-US" sz="1050" b="1" dirty="0" smtClean="0">
                <a:solidFill>
                  <a:srgbClr val="32503C"/>
                </a:solidFill>
                <a:latin typeface="Century Gothic" panose="020B0502020202020204" pitchFamily="34" charset="0"/>
              </a:rPr>
              <a:t>December </a:t>
            </a:r>
            <a:r>
              <a:rPr lang="en-US" altLang="en-US" sz="1050" b="1" dirty="0">
                <a:solidFill>
                  <a:srgbClr val="32503C"/>
                </a:solidFill>
                <a:latin typeface="Century Gothic" panose="020B0502020202020204" pitchFamily="34" charset="0"/>
              </a:rPr>
              <a:t>2014</a:t>
            </a:r>
          </a:p>
          <a:p>
            <a:pPr eaLnBrk="1" hangingPunct="1">
              <a:buFont typeface="Arial" panose="020B0604020202020204" pitchFamily="34" charset="0"/>
              <a:buNone/>
            </a:pPr>
            <a:endParaRPr lang="en-US" altLang="en-US" sz="1350" b="1" dirty="0">
              <a:solidFill>
                <a:srgbClr val="32503C"/>
              </a:solidFill>
              <a:latin typeface="Century Gothic" panose="020B0502020202020204" pitchFamily="34" charset="0"/>
            </a:endParaRPr>
          </a:p>
          <a:p>
            <a:pPr>
              <a:buNone/>
            </a:pPr>
            <a:endParaRPr lang="en-US" altLang="en-US" sz="1350" dirty="0">
              <a:solidFill>
                <a:srgbClr val="32503C"/>
              </a:solidFill>
              <a:latin typeface="Century Gothic" panose="020B0502020202020204" pitchFamily="34" charset="0"/>
            </a:endParaRPr>
          </a:p>
          <a:p>
            <a:pPr>
              <a:buNone/>
            </a:pPr>
            <a:endParaRPr lang="en-US" altLang="en-US" sz="1350" dirty="0">
              <a:solidFill>
                <a:srgbClr val="32503C"/>
              </a:solidFill>
              <a:latin typeface="Century Gothic" panose="020B0502020202020204" pitchFamily="34" charset="0"/>
            </a:endParaRPr>
          </a:p>
          <a:p>
            <a:pPr>
              <a:buNone/>
            </a:pPr>
            <a:endParaRPr lang="en-US" altLang="en-US" sz="1350" dirty="0">
              <a:solidFill>
                <a:srgbClr val="32503C"/>
              </a:solidFill>
              <a:latin typeface="Century Gothic" panose="020B0502020202020204" pitchFamily="34" charset="0"/>
            </a:endParaRPr>
          </a:p>
          <a:p>
            <a:pPr eaLnBrk="1" hangingPunct="1">
              <a:buFont typeface="Arial" panose="020B0604020202020204" pitchFamily="34" charset="0"/>
              <a:buNone/>
            </a:pPr>
            <a:endParaRPr lang="en-US" altLang="en-US" sz="1350" dirty="0" smtClean="0">
              <a:solidFill>
                <a:srgbClr val="32503C"/>
              </a:solidFill>
              <a:latin typeface="Century Gothic" panose="020B0502020202020204" pitchFamily="34" charset="0"/>
            </a:endParaRPr>
          </a:p>
          <a:p>
            <a:pPr eaLnBrk="1" hangingPunct="1">
              <a:buFont typeface="Arial" panose="020B0604020202020204" pitchFamily="34" charset="0"/>
              <a:buNone/>
            </a:pPr>
            <a:endParaRPr lang="en-US" altLang="en-US" sz="1350" dirty="0">
              <a:solidFill>
                <a:srgbClr val="32503C"/>
              </a:solidFill>
              <a:latin typeface="Century Gothic" panose="020B0502020202020204" pitchFamily="34" charset="0"/>
            </a:endParaRPr>
          </a:p>
        </p:txBody>
      </p:sp>
    </p:spTree>
    <p:extLst>
      <p:ext uri="{BB962C8B-B14F-4D97-AF65-F5344CB8AC3E}">
        <p14:creationId xmlns:p14="http://schemas.microsoft.com/office/powerpoint/2010/main" val="2815489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1224" y="1403797"/>
            <a:ext cx="8244893" cy="4842456"/>
          </a:xfrm>
        </p:spPr>
        <p:txBody>
          <a:bodyPr>
            <a:normAutofit fontScale="25000" lnSpcReduction="20000"/>
          </a:bodyPr>
          <a:lstStyle/>
          <a:p>
            <a:pPr>
              <a:lnSpc>
                <a:spcPct val="115000"/>
              </a:lnSpc>
              <a:spcAft>
                <a:spcPts val="1000"/>
              </a:spcAft>
              <a:buFont typeface="Arial" panose="020B0604020202020204" pitchFamily="34" charset="0"/>
              <a:buAutoNum type="arabicPeriod"/>
            </a:pPr>
            <a:r>
              <a:rPr lang="en-US" altLang="en-US" sz="6400" b="1" dirty="0">
                <a:latin typeface="Century Gothic" panose="020B0502020202020204" pitchFamily="34" charset="0"/>
                <a:ea typeface="Calibri" panose="020F0502020204030204" pitchFamily="34" charset="0"/>
                <a:cs typeface="Times New Roman" panose="02020603050405020304" pitchFamily="18" charset="0"/>
              </a:rPr>
              <a:t>Specific: </a:t>
            </a:r>
            <a:r>
              <a:rPr lang="en-US" altLang="en-US" sz="6400" dirty="0">
                <a:latin typeface="Century Gothic" panose="020B0502020202020204" pitchFamily="34" charset="0"/>
                <a:ea typeface="Calibri" panose="020F0502020204030204" pitchFamily="34" charset="0"/>
                <a:cs typeface="Times New Roman" panose="02020603050405020304" pitchFamily="18" charset="0"/>
              </a:rPr>
              <a:t>Each indicator should refer to a single aspect of performance to be evaluated. An indicator including more than one aspect to be evaluated shall list these aspects separately as sub-divisions of the indicator (60-002).</a:t>
            </a:r>
          </a:p>
          <a:p>
            <a:pPr>
              <a:lnSpc>
                <a:spcPct val="115000"/>
              </a:lnSpc>
              <a:spcAft>
                <a:spcPts val="1000"/>
              </a:spcAft>
              <a:buFont typeface="Arial" panose="020B0604020202020204" pitchFamily="34" charset="0"/>
              <a:buAutoNum type="arabicPeriod"/>
            </a:pPr>
            <a:r>
              <a:rPr lang="en-US" altLang="en-US" sz="6400" b="1" dirty="0">
                <a:latin typeface="Century Gothic" panose="020B0502020202020204" pitchFamily="34" charset="0"/>
                <a:ea typeface="Calibri" panose="020F0502020204030204" pitchFamily="34" charset="0"/>
                <a:cs typeface="Times New Roman" panose="02020603050405020304" pitchFamily="18" charset="0"/>
              </a:rPr>
              <a:t>Measurable: </a:t>
            </a:r>
            <a:r>
              <a:rPr lang="en-US" altLang="en-US" sz="6400" dirty="0">
                <a:latin typeface="Century Gothic" panose="020B0502020202020204" pitchFamily="34" charset="0"/>
                <a:ea typeface="Calibri" panose="020F0502020204030204" pitchFamily="34" charset="0"/>
                <a:cs typeface="Times New Roman" panose="02020603050405020304" pitchFamily="18" charset="0"/>
              </a:rPr>
              <a:t>Indicators shall specify outcomes or levels (i.e. thresholds) of performance that are measurable during an evaluation at a reasonable cost. The level of performance required to comply with the indicators should be clear to the reader (60-002). In general, specific outcomes will be favored over arbitrary thresholds.  </a:t>
            </a:r>
          </a:p>
          <a:p>
            <a:pPr>
              <a:lnSpc>
                <a:spcPct val="115000"/>
              </a:lnSpc>
              <a:spcAft>
                <a:spcPts val="1000"/>
              </a:spcAft>
              <a:buFont typeface="Arial" panose="020B0604020202020204" pitchFamily="34" charset="0"/>
              <a:buAutoNum type="arabicPeriod"/>
            </a:pPr>
            <a:r>
              <a:rPr lang="en-US" altLang="en-US" sz="6400" b="1" dirty="0">
                <a:latin typeface="Century Gothic" panose="020B0502020202020204" pitchFamily="34" charset="0"/>
                <a:ea typeface="Calibri" panose="020F0502020204030204" pitchFamily="34" charset="0"/>
                <a:cs typeface="Times New Roman" panose="02020603050405020304" pitchFamily="18" charset="0"/>
              </a:rPr>
              <a:t>Achievable: </a:t>
            </a:r>
            <a:r>
              <a:rPr lang="en-US" altLang="en-US" sz="6400" dirty="0">
                <a:latin typeface="Century Gothic" panose="020B0502020202020204" pitchFamily="34" charset="0"/>
                <a:ea typeface="Calibri" panose="020F0502020204030204" pitchFamily="34" charset="0"/>
                <a:cs typeface="Times New Roman" panose="02020603050405020304" pitchFamily="18" charset="0"/>
              </a:rPr>
              <a:t>Indicators shall not be defined in terms of design or descriptive characteristics, and shall not </a:t>
            </a:r>
            <a:r>
              <a:rPr lang="en-US" altLang="en-US" sz="6400" dirty="0" err="1">
                <a:latin typeface="Century Gothic" panose="020B0502020202020204" pitchFamily="34" charset="0"/>
                <a:ea typeface="Calibri" panose="020F0502020204030204" pitchFamily="34" charset="0"/>
                <a:cs typeface="Times New Roman" panose="02020603050405020304" pitchFamily="18" charset="0"/>
              </a:rPr>
              <a:t>favour</a:t>
            </a:r>
            <a:r>
              <a:rPr lang="en-US" altLang="en-US" sz="6400" dirty="0">
                <a:latin typeface="Century Gothic" panose="020B0502020202020204" pitchFamily="34" charset="0"/>
                <a:ea typeface="Calibri" panose="020F0502020204030204" pitchFamily="34" charset="0"/>
                <a:cs typeface="Times New Roman" panose="02020603050405020304" pitchFamily="18" charset="0"/>
              </a:rPr>
              <a:t> a particular technology or patented item (60-002).</a:t>
            </a:r>
          </a:p>
          <a:p>
            <a:pPr>
              <a:lnSpc>
                <a:spcPct val="115000"/>
              </a:lnSpc>
              <a:spcAft>
                <a:spcPts val="1000"/>
              </a:spcAft>
              <a:buFont typeface="Arial" panose="020B0604020202020204" pitchFamily="34" charset="0"/>
              <a:buAutoNum type="arabicPeriod"/>
            </a:pPr>
            <a:r>
              <a:rPr lang="en-US" altLang="en-US" sz="6400" b="1" dirty="0">
                <a:latin typeface="Century Gothic" panose="020B0502020202020204" pitchFamily="34" charset="0"/>
                <a:ea typeface="Calibri" panose="020F0502020204030204" pitchFamily="34" charset="0"/>
                <a:cs typeface="Times New Roman" panose="02020603050405020304" pitchFamily="18" charset="0"/>
              </a:rPr>
              <a:t>Relevant: </a:t>
            </a:r>
            <a:r>
              <a:rPr lang="en-US" altLang="en-US" sz="6400" dirty="0">
                <a:latin typeface="Century Gothic" panose="020B0502020202020204" pitchFamily="34" charset="0"/>
                <a:ea typeface="Calibri" panose="020F0502020204030204" pitchFamily="34" charset="0"/>
                <a:cs typeface="Times New Roman" panose="02020603050405020304" pitchFamily="18" charset="0"/>
              </a:rPr>
              <a:t>Indicators shall only include elements that contribute to the achievement of the objective of the applicable FSC Criterion (60-002). </a:t>
            </a:r>
          </a:p>
          <a:p>
            <a:pPr>
              <a:lnSpc>
                <a:spcPct val="115000"/>
              </a:lnSpc>
              <a:spcAft>
                <a:spcPts val="1000"/>
              </a:spcAft>
              <a:buFont typeface="Arial" panose="020B0604020202020204" pitchFamily="34" charset="0"/>
              <a:buAutoNum type="arabicPeriod"/>
            </a:pPr>
            <a:r>
              <a:rPr lang="en-US" altLang="en-US" sz="6400" b="1" dirty="0">
                <a:latin typeface="Century Gothic" panose="020B0502020202020204" pitchFamily="34" charset="0"/>
                <a:ea typeface="Calibri" panose="020F0502020204030204" pitchFamily="34" charset="0"/>
                <a:cs typeface="Times New Roman" panose="02020603050405020304" pitchFamily="18" charset="0"/>
              </a:rPr>
              <a:t>Tangible: </a:t>
            </a:r>
            <a:r>
              <a:rPr lang="en-US" altLang="en-US" sz="6400" dirty="0">
                <a:latin typeface="Century Gothic" panose="020B0502020202020204" pitchFamily="34" charset="0"/>
                <a:ea typeface="Calibri" panose="020F0502020204030204" pitchFamily="34" charset="0"/>
                <a:cs typeface="Times New Roman" panose="02020603050405020304" pitchFamily="18" charset="0"/>
              </a:rPr>
              <a:t>Indicators shall be written using a clear and consistent vocabulary, free from subjective elements. The use of such phrases as “ordinarily”, “substantial”, “proactive”, “appropriate to”, “minimize”, “wherever possible”, “thorough” or “best available” should be avoided (60-002). </a:t>
            </a:r>
          </a:p>
          <a:p>
            <a:endParaRPr lang="en-CA" dirty="0"/>
          </a:p>
        </p:txBody>
      </p:sp>
      <p:sp>
        <p:nvSpPr>
          <p:cNvPr id="3" name="TextBox 2"/>
          <p:cNvSpPr txBox="1"/>
          <p:nvPr/>
        </p:nvSpPr>
        <p:spPr>
          <a:xfrm>
            <a:off x="1841680" y="463640"/>
            <a:ext cx="4102405" cy="646331"/>
          </a:xfrm>
          <a:prstGeom prst="rect">
            <a:avLst/>
          </a:prstGeom>
          <a:noFill/>
        </p:spPr>
        <p:txBody>
          <a:bodyPr wrap="none" rtlCol="0">
            <a:spAutoFit/>
          </a:bodyPr>
          <a:lstStyle/>
          <a:p>
            <a:r>
              <a:rPr lang="en-CA" sz="3600" dirty="0" smtClean="0">
                <a:solidFill>
                  <a:schemeClr val="bg1"/>
                </a:solidFill>
                <a:latin typeface="Century Gothic" panose="020B0502020202020204" pitchFamily="34" charset="0"/>
              </a:rPr>
              <a:t>SMART Indicators </a:t>
            </a:r>
            <a:endParaRPr lang="en-CA"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781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27050" y="0"/>
            <a:ext cx="8089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endParaRPr lang="en-CA" altLang="en-US" dirty="0" smtClean="0">
              <a:solidFill>
                <a:schemeClr val="bg1"/>
              </a:solidFill>
              <a:latin typeface="Century Gothic" pitchFamily="34" charset="0"/>
            </a:endParaRPr>
          </a:p>
          <a:p>
            <a:pPr marL="0" indent="0" eaLnBrk="1" hangingPunct="1">
              <a:defRPr/>
            </a:pPr>
            <a:r>
              <a:rPr lang="en-CA" altLang="en-US" sz="2400" dirty="0" smtClean="0">
                <a:solidFill>
                  <a:schemeClr val="bg1"/>
                </a:solidFill>
                <a:latin typeface="Century Gothic" pitchFamily="34" charset="0"/>
              </a:rPr>
              <a:t>How does FSC address Aboriginal Rights?</a:t>
            </a:r>
            <a:endParaRPr lang="en-CA" altLang="en-US" dirty="0" smtClean="0">
              <a:solidFill>
                <a:schemeClr val="bg1"/>
              </a:solidFill>
              <a:latin typeface="Century Gothic" pitchFamily="34" charset="0"/>
            </a:endParaRPr>
          </a:p>
        </p:txBody>
      </p:sp>
      <p:sp>
        <p:nvSpPr>
          <p:cNvPr id="4" name="Rounded Rectangle 3"/>
          <p:cNvSpPr/>
          <p:nvPr/>
        </p:nvSpPr>
        <p:spPr>
          <a:xfrm>
            <a:off x="317500" y="960628"/>
            <a:ext cx="3568700" cy="808662"/>
          </a:xfrm>
          <a:prstGeom prst="roundRect">
            <a:avLst/>
          </a:prstGeom>
          <a:solidFill>
            <a:srgbClr val="99FF33"/>
          </a:solidFill>
        </p:spPr>
        <p:style>
          <a:lnRef idx="1">
            <a:schemeClr val="accent3"/>
          </a:lnRef>
          <a:fillRef idx="2">
            <a:schemeClr val="accent3"/>
          </a:fillRef>
          <a:effectRef idx="1">
            <a:schemeClr val="accent3"/>
          </a:effectRef>
          <a:fontRef idx="minor">
            <a:schemeClr val="dk1"/>
          </a:fontRef>
        </p:style>
        <p:txBody>
          <a:bodyPr/>
          <a:lstStyle/>
          <a:p>
            <a:pPr algn="ctr">
              <a:defRPr/>
            </a:pPr>
            <a:r>
              <a:rPr lang="en-CA" dirty="0">
                <a:latin typeface="Century Gothic" panose="020B0502020202020204" pitchFamily="34" charset="0"/>
              </a:rPr>
              <a:t>Governance structures</a:t>
            </a:r>
          </a:p>
        </p:txBody>
      </p:sp>
      <p:sp>
        <p:nvSpPr>
          <p:cNvPr id="3" name="Rounded Rectangle 2"/>
          <p:cNvSpPr/>
          <p:nvPr/>
        </p:nvSpPr>
        <p:spPr>
          <a:xfrm>
            <a:off x="883244" y="2258775"/>
            <a:ext cx="3568700" cy="1409700"/>
          </a:xfrm>
          <a:prstGeom prst="roundRect">
            <a:avLst/>
          </a:prstGeom>
          <a:solidFill>
            <a:srgbClr val="99FF33"/>
          </a:solidFill>
        </p:spPr>
        <p:style>
          <a:lnRef idx="1">
            <a:schemeClr val="accent3"/>
          </a:lnRef>
          <a:fillRef idx="2">
            <a:schemeClr val="accent3"/>
          </a:fillRef>
          <a:effectRef idx="1">
            <a:schemeClr val="accent3"/>
          </a:effectRef>
          <a:fontRef idx="minor">
            <a:schemeClr val="dk1"/>
          </a:fontRef>
        </p:style>
        <p:txBody>
          <a:bodyPr/>
          <a:lstStyle/>
          <a:p>
            <a:pPr algn="ctr">
              <a:defRPr/>
            </a:pPr>
            <a:r>
              <a:rPr lang="en-CA" b="1" dirty="0">
                <a:latin typeface="Century Gothic" panose="020B0502020202020204" pitchFamily="34" charset="0"/>
              </a:rPr>
              <a:t>Standards, policies and certification </a:t>
            </a:r>
            <a:r>
              <a:rPr lang="en-CA" b="1" dirty="0" smtClean="0">
                <a:latin typeface="Century Gothic" panose="020B0502020202020204" pitchFamily="34" charset="0"/>
              </a:rPr>
              <a:t>requirements</a:t>
            </a:r>
          </a:p>
          <a:p>
            <a:pPr algn="ctr">
              <a:defRPr/>
            </a:pPr>
            <a:r>
              <a:rPr lang="en-CA" b="1" dirty="0" smtClean="0">
                <a:latin typeface="Century Gothic" panose="020B0502020202020204" pitchFamily="34" charset="0"/>
              </a:rPr>
              <a:t>… Principle 3</a:t>
            </a:r>
            <a:endParaRPr lang="en-CA" b="1" dirty="0">
              <a:latin typeface="Century Gothic" panose="020B0502020202020204" pitchFamily="34" charset="0"/>
            </a:endParaRPr>
          </a:p>
        </p:txBody>
      </p:sp>
      <p:sp>
        <p:nvSpPr>
          <p:cNvPr id="5" name="Rounded Rectangle 4"/>
          <p:cNvSpPr/>
          <p:nvPr/>
        </p:nvSpPr>
        <p:spPr>
          <a:xfrm>
            <a:off x="2901949" y="3472889"/>
            <a:ext cx="5949950" cy="1044139"/>
          </a:xfrm>
          <a:prstGeom prst="roundRect">
            <a:avLst/>
          </a:prstGeom>
          <a:solidFill>
            <a:srgbClr val="99FF33"/>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CA" b="1" dirty="0">
                <a:solidFill>
                  <a:sysClr val="windowText" lastClr="000000"/>
                </a:solidFill>
                <a:latin typeface="Century Gothic" panose="020B0502020202020204" pitchFamily="34" charset="0"/>
              </a:rPr>
              <a:t>…  as defined in Principle 3,</a:t>
            </a:r>
          </a:p>
          <a:p>
            <a:pPr algn="ctr">
              <a:defRPr/>
            </a:pPr>
            <a:r>
              <a:rPr lang="en-CA" b="1" dirty="0">
                <a:solidFill>
                  <a:sysClr val="windowText" lastClr="000000"/>
                </a:solidFill>
                <a:latin typeface="Century Gothic" panose="020B0502020202020204" pitchFamily="34" charset="0"/>
              </a:rPr>
              <a:t>including reference to ILO 169, UNDRIP- FPIC </a:t>
            </a:r>
          </a:p>
        </p:txBody>
      </p:sp>
      <p:sp>
        <p:nvSpPr>
          <p:cNvPr id="7" name="Bent Arrow 6"/>
          <p:cNvSpPr/>
          <p:nvPr/>
        </p:nvSpPr>
        <p:spPr>
          <a:xfrm rot="16200000" flipH="1" flipV="1">
            <a:off x="4722511" y="2389217"/>
            <a:ext cx="658813" cy="565150"/>
          </a:xfrm>
          <a:prstGeom prst="bent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tx1"/>
              </a:solidFill>
            </a:endParaRPr>
          </a:p>
        </p:txBody>
      </p:sp>
      <p:pic>
        <p:nvPicPr>
          <p:cNvPr id="112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3776663"/>
            <a:ext cx="182086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ent Arrow 9"/>
          <p:cNvSpPr/>
          <p:nvPr/>
        </p:nvSpPr>
        <p:spPr>
          <a:xfrm flipH="1" flipV="1">
            <a:off x="3014663" y="5099050"/>
            <a:ext cx="1360487" cy="852488"/>
          </a:xfrm>
          <a:prstGeom prst="bent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schemeClr val="tx1"/>
              </a:solidFill>
            </a:endParaRPr>
          </a:p>
        </p:txBody>
      </p:sp>
      <p:sp>
        <p:nvSpPr>
          <p:cNvPr id="11275" name="Rectangle 1"/>
          <p:cNvSpPr>
            <a:spLocks noChangeArrowheads="1"/>
          </p:cNvSpPr>
          <p:nvPr/>
        </p:nvSpPr>
        <p:spPr bwMode="auto">
          <a:xfrm>
            <a:off x="4572000" y="531812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800" dirty="0">
                <a:latin typeface="Century Gothic" panose="020B0502020202020204" pitchFamily="34" charset="0"/>
                <a:ea typeface="Times New Roman" panose="02020603050405020304" pitchFamily="18" charset="0"/>
                <a:cs typeface="AdvOT863180fb"/>
              </a:rPr>
              <a:t>FSC is recognized as currently having the most to offer Indigenous communities</a:t>
            </a:r>
            <a:endParaRPr lang="en-CA" altLang="en-US" sz="1800" dirty="0">
              <a:latin typeface="Arial" panose="020B0604020202020204" pitchFamily="34" charset="0"/>
              <a:ea typeface="Times New Roman" panose="02020603050405020304" pitchFamily="18" charset="0"/>
            </a:endParaRPr>
          </a:p>
        </p:txBody>
      </p:sp>
      <p:sp>
        <p:nvSpPr>
          <p:cNvPr id="11" name="Rounded Rectangle 10"/>
          <p:cNvSpPr/>
          <p:nvPr/>
        </p:nvSpPr>
        <p:spPr>
          <a:xfrm>
            <a:off x="4092574" y="960628"/>
            <a:ext cx="4909758" cy="774700"/>
          </a:xfrm>
          <a:prstGeom prst="roundRect">
            <a:avLst/>
          </a:prstGeom>
          <a:solidFill>
            <a:srgbClr val="99FF33"/>
          </a:solidFill>
        </p:spPr>
        <p:style>
          <a:lnRef idx="1">
            <a:schemeClr val="accent3"/>
          </a:lnRef>
          <a:fillRef idx="2">
            <a:schemeClr val="accent3"/>
          </a:fillRef>
          <a:effectRef idx="1">
            <a:schemeClr val="accent3"/>
          </a:effectRef>
          <a:fontRef idx="minor">
            <a:schemeClr val="dk1"/>
          </a:fontRef>
        </p:style>
        <p:txBody>
          <a:bodyPr/>
          <a:lstStyle/>
          <a:p>
            <a:pPr algn="ctr">
              <a:defRPr/>
            </a:pPr>
            <a:r>
              <a:rPr lang="en-CA" dirty="0" smtClean="0">
                <a:latin typeface="Century Gothic" panose="020B0502020202020204" pitchFamily="34" charset="0"/>
              </a:rPr>
              <a:t>Permanent Indigenous Peoples Committee (PIPC) </a:t>
            </a:r>
            <a:endParaRPr lang="en-CA" dirty="0">
              <a:latin typeface="Century Gothic" panose="020B0502020202020204" pitchFamily="34" charset="0"/>
            </a:endParaRPr>
          </a:p>
        </p:txBody>
      </p:sp>
      <p:sp>
        <p:nvSpPr>
          <p:cNvPr id="2" name="TextBox 1"/>
          <p:cNvSpPr txBox="1"/>
          <p:nvPr/>
        </p:nvSpPr>
        <p:spPr>
          <a:xfrm>
            <a:off x="2539215" y="5010348"/>
            <a:ext cx="1552028" cy="307777"/>
          </a:xfrm>
          <a:prstGeom prst="rect">
            <a:avLst/>
          </a:prstGeom>
          <a:noFill/>
        </p:spPr>
        <p:txBody>
          <a:bodyPr wrap="none" rtlCol="0">
            <a:spAutoFit/>
          </a:bodyPr>
          <a:lstStyle/>
          <a:p>
            <a:r>
              <a:rPr lang="en-CA" sz="1400" dirty="0" smtClean="0">
                <a:latin typeface="Century Gothic" panose="020B0502020202020204" pitchFamily="34" charset="0"/>
              </a:rPr>
              <a:t>FPIC Guidance </a:t>
            </a:r>
            <a:endParaRPr lang="en-CA" sz="1400" dirty="0">
              <a:latin typeface="Century Gothic" panose="020B0502020202020204" pitchFamily="34" charset="0"/>
            </a:endParaRPr>
          </a:p>
        </p:txBody>
      </p:sp>
    </p:spTree>
    <p:extLst>
      <p:ext uri="{BB962C8B-B14F-4D97-AF65-F5344CB8AC3E}">
        <p14:creationId xmlns:p14="http://schemas.microsoft.com/office/powerpoint/2010/main" val="1589444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266700" y="1908175"/>
            <a:ext cx="8712200" cy="411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ts val="1000"/>
              </a:spcBef>
              <a:buFontTx/>
              <a:buNone/>
            </a:pPr>
            <a:r>
              <a:rPr lang="en-CA" altLang="en-US" sz="2800" dirty="0">
                <a:latin typeface="Century Gothic" panose="020B0502020202020204" pitchFamily="34" charset="0"/>
                <a:cs typeface="Times New Roman" panose="02020603050405020304" pitchFamily="18" charset="0"/>
              </a:rPr>
              <a:t>For FSC IC, a general description of FPIC is:  </a:t>
            </a:r>
            <a:r>
              <a:rPr lang="en-CA" altLang="en-US" sz="1800" dirty="0">
                <a:latin typeface="Century Gothic" panose="020B0502020202020204" pitchFamily="34" charset="0"/>
                <a:cs typeface="Times New Roman" panose="02020603050405020304" pitchFamily="18" charset="0"/>
              </a:rPr>
              <a:t>  </a:t>
            </a:r>
            <a:endParaRPr lang="en-CA" altLang="en-US" sz="1800" dirty="0">
              <a:cs typeface="Times New Roman" panose="02020603050405020304" pitchFamily="18" charset="0"/>
            </a:endParaRPr>
          </a:p>
          <a:p>
            <a:pPr eaLnBrk="1" hangingPunct="1">
              <a:lnSpc>
                <a:spcPct val="115000"/>
              </a:lnSpc>
              <a:spcBef>
                <a:spcPts val="1000"/>
              </a:spcBef>
              <a:buFontTx/>
              <a:buNone/>
            </a:pPr>
            <a:r>
              <a:rPr lang="en-CA" altLang="en-US" sz="2400" i="1" dirty="0">
                <a:latin typeface="Century Gothic" panose="020B0502020202020204" pitchFamily="34" charset="0"/>
                <a:cs typeface="Times New Roman" panose="02020603050405020304" pitchFamily="18" charset="0"/>
              </a:rPr>
              <a:t>“The </a:t>
            </a:r>
            <a:r>
              <a:rPr lang="en-CA" altLang="en-US" sz="2400" b="1" i="1" dirty="0">
                <a:latin typeface="Century Gothic" panose="020B0502020202020204" pitchFamily="34" charset="0"/>
                <a:cs typeface="Times New Roman" panose="02020603050405020304" pitchFamily="18" charset="0"/>
              </a:rPr>
              <a:t>right to participate in decision making and to give, modify, withhold or withdraw consent to an activity affecting the holder of this right</a:t>
            </a:r>
            <a:r>
              <a:rPr lang="en-CA" altLang="en-US" sz="2400" i="1" dirty="0">
                <a:latin typeface="Century Gothic" panose="020B0502020202020204" pitchFamily="34" charset="0"/>
                <a:cs typeface="Times New Roman" panose="02020603050405020304" pitchFamily="18" charset="0"/>
              </a:rPr>
              <a:t>. Consent must be </a:t>
            </a:r>
            <a:r>
              <a:rPr lang="en-CA" altLang="en-US" sz="2400" b="1" i="1" dirty="0">
                <a:latin typeface="Century Gothic" panose="020B0502020202020204" pitchFamily="34" charset="0"/>
                <a:cs typeface="Times New Roman" panose="02020603050405020304" pitchFamily="18" charset="0"/>
              </a:rPr>
              <a:t>freely given, obtained prior to implementation of such activities</a:t>
            </a:r>
            <a:r>
              <a:rPr lang="en-CA" altLang="en-US" sz="2400" i="1" dirty="0">
                <a:latin typeface="Century Gothic" panose="020B0502020202020204" pitchFamily="34" charset="0"/>
                <a:cs typeface="Times New Roman" panose="02020603050405020304" pitchFamily="18" charset="0"/>
              </a:rPr>
              <a:t> and be founded upon an understanding of the full range of issues implicated by the activity or decision in question; hence the formulation: free, prior and informed consent</a:t>
            </a:r>
            <a:r>
              <a:rPr lang="en-CA" altLang="en-US" sz="2400" dirty="0">
                <a:latin typeface="Century Gothic" panose="020B0502020202020204" pitchFamily="34" charset="0"/>
                <a:cs typeface="Times New Roman" panose="02020603050405020304" pitchFamily="18" charset="0"/>
              </a:rPr>
              <a:t>”(</a:t>
            </a:r>
            <a:r>
              <a:rPr lang="en-CA" altLang="en-US" sz="2400" dirty="0">
                <a:latin typeface="Century Gothic" panose="020B0502020202020204" pitchFamily="34" charset="0"/>
                <a:ea typeface="Times New Roman" panose="02020603050405020304" pitchFamily="18" charset="0"/>
                <a:cs typeface="Century Gothic" panose="020B0502020202020204" pitchFamily="34" charset="0"/>
              </a:rPr>
              <a:t>van der </a:t>
            </a:r>
            <a:r>
              <a:rPr lang="en-CA" altLang="en-US" sz="2400" dirty="0" err="1">
                <a:latin typeface="Century Gothic" panose="020B0502020202020204" pitchFamily="34" charset="0"/>
                <a:ea typeface="Times New Roman" panose="02020603050405020304" pitchFamily="18" charset="0"/>
                <a:cs typeface="Century Gothic" panose="020B0502020202020204" pitchFamily="34" charset="0"/>
              </a:rPr>
              <a:t>Vlist</a:t>
            </a:r>
            <a:r>
              <a:rPr lang="en-CA" altLang="en-US" sz="2400" dirty="0">
                <a:latin typeface="Century Gothic" panose="020B0502020202020204" pitchFamily="34" charset="0"/>
                <a:ea typeface="Times New Roman" panose="02020603050405020304" pitchFamily="18" charset="0"/>
                <a:cs typeface="Century Gothic" panose="020B0502020202020204" pitchFamily="34" charset="0"/>
              </a:rPr>
              <a:t> and </a:t>
            </a:r>
            <a:r>
              <a:rPr lang="en-CA" altLang="en-US" sz="2400" dirty="0" err="1">
                <a:latin typeface="Century Gothic" panose="020B0502020202020204" pitchFamily="34" charset="0"/>
                <a:ea typeface="Times New Roman" panose="02020603050405020304" pitchFamily="18" charset="0"/>
                <a:cs typeface="Century Gothic" panose="020B0502020202020204" pitchFamily="34" charset="0"/>
              </a:rPr>
              <a:t>Richert</a:t>
            </a:r>
            <a:r>
              <a:rPr lang="en-CA" altLang="en-US" sz="2400" dirty="0">
                <a:latin typeface="Century Gothic" panose="020B0502020202020204" pitchFamily="34" charset="0"/>
                <a:cs typeface="Times New Roman" panose="02020603050405020304" pitchFamily="18" charset="0"/>
              </a:rPr>
              <a:t>, 2012, p. 11). </a:t>
            </a:r>
            <a:endParaRPr lang="en-CA" altLang="en-US" sz="2400" dirty="0">
              <a:cs typeface="Times New Roman" panose="02020603050405020304" pitchFamily="18" charset="0"/>
            </a:endParaRPr>
          </a:p>
        </p:txBody>
      </p:sp>
    </p:spTree>
    <p:extLst>
      <p:ext uri="{BB962C8B-B14F-4D97-AF65-F5344CB8AC3E}">
        <p14:creationId xmlns:p14="http://schemas.microsoft.com/office/powerpoint/2010/main" val="3006518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27050" y="0"/>
            <a:ext cx="8089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endParaRPr lang="en-CA" altLang="en-US" dirty="0" smtClean="0">
              <a:solidFill>
                <a:schemeClr val="bg1"/>
              </a:solidFill>
              <a:latin typeface="Century Gothic" pitchFamily="34" charset="0"/>
            </a:endParaRPr>
          </a:p>
          <a:p>
            <a:pPr marL="0" indent="0" eaLnBrk="1" hangingPunct="1">
              <a:defRPr/>
            </a:pPr>
            <a:r>
              <a:rPr lang="en-CA" altLang="en-US" sz="2400" dirty="0" smtClean="0">
                <a:solidFill>
                  <a:schemeClr val="bg1"/>
                </a:solidFill>
                <a:latin typeface="Century Gothic" pitchFamily="34" charset="0"/>
              </a:rPr>
              <a:t>How does FSC address Aboriginal Rights?</a:t>
            </a:r>
            <a:endParaRPr lang="en-CA" altLang="en-US" dirty="0" smtClean="0">
              <a:solidFill>
                <a:schemeClr val="bg1"/>
              </a:solidFill>
              <a:latin typeface="Century Gothic" pitchFamily="34" charset="0"/>
            </a:endParaRPr>
          </a:p>
        </p:txBody>
      </p:sp>
      <p:sp>
        <p:nvSpPr>
          <p:cNvPr id="3" name="Rounded Rectangle 2"/>
          <p:cNvSpPr/>
          <p:nvPr/>
        </p:nvSpPr>
        <p:spPr>
          <a:xfrm>
            <a:off x="317500" y="1099677"/>
            <a:ext cx="3568700" cy="1409700"/>
          </a:xfrm>
          <a:prstGeom prst="roundRect">
            <a:avLst/>
          </a:prstGeom>
          <a:solidFill>
            <a:srgbClr val="99FF33"/>
          </a:solidFill>
        </p:spPr>
        <p:style>
          <a:lnRef idx="1">
            <a:schemeClr val="accent3"/>
          </a:lnRef>
          <a:fillRef idx="2">
            <a:schemeClr val="accent3"/>
          </a:fillRef>
          <a:effectRef idx="1">
            <a:schemeClr val="accent3"/>
          </a:effectRef>
          <a:fontRef idx="minor">
            <a:schemeClr val="dk1"/>
          </a:fontRef>
        </p:style>
        <p:txBody>
          <a:bodyPr/>
          <a:lstStyle/>
          <a:p>
            <a:pPr algn="ctr">
              <a:defRPr/>
            </a:pPr>
            <a:r>
              <a:rPr lang="en-CA" b="1" dirty="0" smtClean="0">
                <a:latin typeface="Century Gothic" panose="020B0502020202020204" pitchFamily="34" charset="0"/>
              </a:rPr>
              <a:t>Principle 3</a:t>
            </a:r>
          </a:p>
          <a:p>
            <a:pPr algn="ctr">
              <a:defRPr/>
            </a:pPr>
            <a:r>
              <a:rPr lang="en-CA" b="1" dirty="0" smtClean="0">
                <a:latin typeface="Century Gothic" panose="020B0502020202020204" pitchFamily="34" charset="0"/>
              </a:rPr>
              <a:t>Criteria and indicators</a:t>
            </a:r>
            <a:endParaRPr lang="en-CA" b="1" dirty="0">
              <a:latin typeface="Century Gothic" panose="020B0502020202020204" pitchFamily="34" charset="0"/>
            </a:endParaRPr>
          </a:p>
        </p:txBody>
      </p:sp>
      <p:pic>
        <p:nvPicPr>
          <p:cNvPr id="112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2866869"/>
            <a:ext cx="1817692" cy="264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a:xfrm>
            <a:off x="6928834" y="2962140"/>
            <a:ext cx="2331076" cy="318884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latin typeface="Gill Sans"/>
                <a:cs typeface="Gill Sans"/>
              </a:rPr>
              <a:t>Step 1 – Identify rights holders and their representative institutions</a:t>
            </a:r>
          </a:p>
          <a:p>
            <a:pPr marL="0" indent="0">
              <a:buFont typeface="Arial" panose="020B0604020202020204" pitchFamily="34" charset="0"/>
              <a:buNone/>
            </a:pPr>
            <a:r>
              <a:rPr lang="en-US" sz="2000" dirty="0" smtClean="0">
                <a:latin typeface="Gill Sans"/>
                <a:cs typeface="Gill Sans"/>
              </a:rPr>
              <a:t>Step 2 – Prepare for further engagement with identified communities </a:t>
            </a:r>
          </a:p>
          <a:p>
            <a:pPr marL="0" indent="0">
              <a:buFont typeface="Arial" panose="020B0604020202020204" pitchFamily="34" charset="0"/>
              <a:buNone/>
            </a:pPr>
            <a:r>
              <a:rPr lang="en-US" sz="2000" dirty="0" smtClean="0">
                <a:latin typeface="Gill Sans"/>
                <a:cs typeface="Gill Sans"/>
              </a:rPr>
              <a:t>Step 3 – Map rights, resources, lands and territories and assess impacts</a:t>
            </a:r>
          </a:p>
          <a:p>
            <a:pPr marL="0" indent="0">
              <a:buFont typeface="Arial" panose="020B0604020202020204" pitchFamily="34" charset="0"/>
              <a:buNone/>
            </a:pPr>
            <a:r>
              <a:rPr lang="en-US" sz="2000" dirty="0" smtClean="0">
                <a:latin typeface="Gill Sans"/>
                <a:cs typeface="Gill Sans"/>
              </a:rPr>
              <a:t>Step 4 – Inform affected indigenous rights holders </a:t>
            </a:r>
          </a:p>
          <a:p>
            <a:pPr marL="0" indent="0">
              <a:buFont typeface="Arial" panose="020B0604020202020204" pitchFamily="34" charset="0"/>
              <a:buNone/>
            </a:pPr>
            <a:r>
              <a:rPr lang="en-US" sz="2000" dirty="0" smtClean="0">
                <a:latin typeface="Gill Sans"/>
                <a:cs typeface="Gill Sans"/>
              </a:rPr>
              <a:t>Step 5 – Negotiate and let community decide on negotiated FPIC proposal </a:t>
            </a:r>
          </a:p>
          <a:p>
            <a:pPr marL="0" indent="0">
              <a:buFont typeface="Arial" panose="020B0604020202020204" pitchFamily="34" charset="0"/>
              <a:buNone/>
            </a:pPr>
            <a:r>
              <a:rPr lang="en-US" sz="2000" dirty="0" smtClean="0">
                <a:latin typeface="Gill Sans"/>
                <a:cs typeface="Gill Sans"/>
              </a:rPr>
              <a:t>Step 6 – Formalize, verify, implement and monitor the consent agreement </a:t>
            </a:r>
          </a:p>
          <a:p>
            <a:endParaRPr lang="en-US" dirty="0"/>
          </a:p>
        </p:txBody>
      </p:sp>
      <p:sp>
        <p:nvSpPr>
          <p:cNvPr id="13" name="Rounded Rectangle 12"/>
          <p:cNvSpPr/>
          <p:nvPr/>
        </p:nvSpPr>
        <p:spPr>
          <a:xfrm>
            <a:off x="5048250" y="1097674"/>
            <a:ext cx="3568700" cy="1409700"/>
          </a:xfrm>
          <a:prstGeom prst="roundRect">
            <a:avLst/>
          </a:prstGeom>
          <a:solidFill>
            <a:srgbClr val="99FF33"/>
          </a:solidFill>
        </p:spPr>
        <p:style>
          <a:lnRef idx="1">
            <a:schemeClr val="accent3"/>
          </a:lnRef>
          <a:fillRef idx="2">
            <a:schemeClr val="accent3"/>
          </a:fillRef>
          <a:effectRef idx="1">
            <a:schemeClr val="accent3"/>
          </a:effectRef>
          <a:fontRef idx="minor">
            <a:schemeClr val="dk1"/>
          </a:fontRef>
        </p:style>
        <p:txBody>
          <a:bodyPr/>
          <a:lstStyle/>
          <a:p>
            <a:pPr algn="ctr">
              <a:defRPr/>
            </a:pPr>
            <a:r>
              <a:rPr lang="en-CA" b="1" dirty="0" smtClean="0">
                <a:latin typeface="Century Gothic" panose="020B0502020202020204" pitchFamily="34" charset="0"/>
              </a:rPr>
              <a:t>FSC Guidance on Applying FPIC</a:t>
            </a:r>
            <a:endParaRPr lang="en-CA" b="1" dirty="0">
              <a:latin typeface="Century Gothic" panose="020B0502020202020204" pitchFamily="34" charset="0"/>
            </a:endParaRPr>
          </a:p>
        </p:txBody>
      </p:sp>
      <p:sp>
        <p:nvSpPr>
          <p:cNvPr id="6" name="TextBox 5"/>
          <p:cNvSpPr txBox="1"/>
          <p:nvPr/>
        </p:nvSpPr>
        <p:spPr>
          <a:xfrm>
            <a:off x="610149" y="5185067"/>
            <a:ext cx="2937367" cy="643944"/>
          </a:xfrm>
          <a:prstGeom prst="rect">
            <a:avLst/>
          </a:prstGeom>
          <a:noFill/>
        </p:spPr>
        <p:txBody>
          <a:bodyPr wrap="square" rtlCol="0">
            <a:spAutoFit/>
          </a:bodyPr>
          <a:lstStyle/>
          <a:p>
            <a:r>
              <a:rPr lang="en-CA" dirty="0" smtClean="0">
                <a:latin typeface="Century Gothic" panose="020B0502020202020204" pitchFamily="34" charset="0"/>
              </a:rPr>
              <a:t>FSC Canada National Standard</a:t>
            </a:r>
            <a:endParaRPr lang="en-CA" dirty="0">
              <a:latin typeface="Century Gothic" panose="020B0502020202020204" pitchFamily="34" charset="0"/>
            </a:endParaRPr>
          </a:p>
        </p:txBody>
      </p:sp>
      <p:pic>
        <p:nvPicPr>
          <p:cNvPr id="8" name="Picture 7"/>
          <p:cNvPicPr>
            <a:picLocks noChangeAspect="1"/>
          </p:cNvPicPr>
          <p:nvPr/>
        </p:nvPicPr>
        <p:blipFill>
          <a:blip r:embed="rId3"/>
          <a:stretch>
            <a:fillRect/>
          </a:stretch>
        </p:blipFill>
        <p:spPr>
          <a:xfrm>
            <a:off x="222057" y="2870390"/>
            <a:ext cx="3759585" cy="2113734"/>
          </a:xfrm>
          <a:prstGeom prst="rect">
            <a:avLst/>
          </a:prstGeom>
        </p:spPr>
      </p:pic>
    </p:spTree>
    <p:extLst>
      <p:ext uri="{BB962C8B-B14F-4D97-AF65-F5344CB8AC3E}">
        <p14:creationId xmlns:p14="http://schemas.microsoft.com/office/powerpoint/2010/main" val="216962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21" y="237205"/>
            <a:ext cx="8242479" cy="6924973"/>
          </a:xfrm>
          <a:prstGeom prst="rect">
            <a:avLst/>
          </a:prstGeom>
        </p:spPr>
        <p:txBody>
          <a:bodyPr wrap="square">
            <a:spAutoFit/>
          </a:bodyPr>
          <a:lstStyle/>
          <a:p>
            <a:r>
              <a:rPr lang="en-CA" sz="2800" dirty="0" smtClean="0">
                <a:latin typeface="Century Gothic" panose="020B0502020202020204" pitchFamily="34" charset="0"/>
                <a:ea typeface="Times New Roman" panose="02020603050405020304" pitchFamily="18" charset="0"/>
                <a:cs typeface="Times New Roman" panose="02020603050405020304" pitchFamily="18" charset="0"/>
              </a:rPr>
              <a:t>Principle 3: Indigenous Peoples Rights</a:t>
            </a:r>
          </a:p>
          <a:p>
            <a:endParaRPr lang="en-CA"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r>
              <a:rPr lang="en-CA" sz="1600" dirty="0" smtClean="0">
                <a:latin typeface="Century Gothic" panose="020B0502020202020204" pitchFamily="34" charset="0"/>
                <a:ea typeface="Times New Roman" panose="02020603050405020304" pitchFamily="18" charset="0"/>
                <a:cs typeface="Times New Roman" panose="02020603050405020304" pitchFamily="18" charset="0"/>
              </a:rPr>
              <a:t>Identification </a:t>
            </a:r>
            <a:r>
              <a:rPr lang="en-CA" sz="1600" dirty="0">
                <a:latin typeface="Century Gothic" panose="020B0502020202020204" pitchFamily="34" charset="0"/>
                <a:ea typeface="Times New Roman" panose="02020603050405020304" pitchFamily="18" charset="0"/>
                <a:cs typeface="Times New Roman" panose="02020603050405020304" pitchFamily="18" charset="0"/>
              </a:rPr>
              <a:t>of indigenous peoples affected by management </a:t>
            </a:r>
            <a:r>
              <a:rPr lang="en-CA" sz="1600" dirty="0" smtClean="0">
                <a:latin typeface="Century Gothic" panose="020B0502020202020204" pitchFamily="34" charset="0"/>
                <a:ea typeface="Times New Roman" panose="02020603050405020304" pitchFamily="18" charset="0"/>
                <a:cs typeface="Times New Roman" panose="02020603050405020304" pitchFamily="18" charset="0"/>
              </a:rPr>
              <a:t>activities</a:t>
            </a:r>
          </a:p>
          <a:p>
            <a:endParaRPr lang="en-US"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r>
              <a:rPr lang="en-US" sz="1600" dirty="0" smtClean="0">
                <a:latin typeface="Century Gothic" panose="020B0502020202020204" pitchFamily="34" charset="0"/>
                <a:ea typeface="Times New Roman" panose="02020603050405020304" pitchFamily="18" charset="0"/>
                <a:cs typeface="Times New Roman" panose="02020603050405020304" pitchFamily="18" charset="0"/>
              </a:rPr>
              <a:t>FREE</a:t>
            </a:r>
          </a:p>
          <a:p>
            <a:endParaRPr lang="en-US" sz="1600" dirty="0">
              <a:latin typeface="Century Gothic" panose="020B0502020202020204" pitchFamily="34" charset="0"/>
              <a:ea typeface="Times New Roman" panose="02020603050405020304" pitchFamily="18" charset="0"/>
              <a:cs typeface="Times New Roman" panose="02020603050405020304" pitchFamily="18" charset="0"/>
            </a:endParaRPr>
          </a:p>
          <a:p>
            <a:r>
              <a:rPr lang="en-US" sz="1600" dirty="0" smtClean="0">
                <a:latin typeface="Century Gothic" panose="020B0502020202020204" pitchFamily="34" charset="0"/>
                <a:ea typeface="Times New Roman" panose="02020603050405020304" pitchFamily="18" charset="0"/>
                <a:cs typeface="Times New Roman" panose="02020603050405020304" pitchFamily="18" charset="0"/>
              </a:rPr>
              <a:t>PRIOR</a:t>
            </a:r>
          </a:p>
          <a:p>
            <a:endParaRPr lang="en-US" sz="1600" dirty="0">
              <a:latin typeface="Century Gothic" panose="020B0502020202020204" pitchFamily="34" charset="0"/>
              <a:ea typeface="Times New Roman" panose="02020603050405020304" pitchFamily="18" charset="0"/>
              <a:cs typeface="Times New Roman" panose="02020603050405020304" pitchFamily="18" charset="0"/>
            </a:endParaRPr>
          </a:p>
          <a:p>
            <a:r>
              <a:rPr lang="en-US" sz="1600" dirty="0" smtClean="0">
                <a:latin typeface="Century Gothic" panose="020B0502020202020204" pitchFamily="34" charset="0"/>
                <a:ea typeface="Times New Roman" panose="02020603050405020304" pitchFamily="18" charset="0"/>
                <a:cs typeface="Times New Roman" panose="02020603050405020304" pitchFamily="18" charset="0"/>
              </a:rPr>
              <a:t>INFORMED</a:t>
            </a:r>
          </a:p>
          <a:p>
            <a:endParaRPr lang="en-US" sz="1600" dirty="0">
              <a:latin typeface="Century Gothic" panose="020B0502020202020204" pitchFamily="34" charset="0"/>
              <a:ea typeface="Times New Roman" panose="02020603050405020304" pitchFamily="18" charset="0"/>
              <a:cs typeface="Times New Roman" panose="02020603050405020304" pitchFamily="18" charset="0"/>
            </a:endParaRPr>
          </a:p>
          <a:p>
            <a:r>
              <a:rPr lang="en-US" sz="1600" dirty="0" smtClean="0">
                <a:latin typeface="Century Gothic" panose="020B0502020202020204" pitchFamily="34" charset="0"/>
                <a:ea typeface="Times New Roman" panose="02020603050405020304" pitchFamily="18" charset="0"/>
                <a:cs typeface="Times New Roman" panose="02020603050405020304" pitchFamily="18" charset="0"/>
              </a:rPr>
              <a:t>Support building of </a:t>
            </a:r>
            <a:r>
              <a:rPr lang="en-US" sz="1600" dirty="0">
                <a:latin typeface="Century Gothic" panose="020B0502020202020204" pitchFamily="34" charset="0"/>
                <a:ea typeface="Times New Roman" panose="02020603050405020304" pitchFamily="18" charset="0"/>
                <a:cs typeface="Times New Roman" panose="02020603050405020304" pitchFamily="18" charset="0"/>
              </a:rPr>
              <a:t>capacity of </a:t>
            </a:r>
            <a:r>
              <a:rPr lang="en-US" sz="1600" dirty="0" smtClean="0">
                <a:latin typeface="Century Gothic" panose="020B0502020202020204" pitchFamily="34" charset="0"/>
                <a:ea typeface="Times New Roman" panose="02020603050405020304" pitchFamily="18" charset="0"/>
                <a:cs typeface="Times New Roman" panose="02020603050405020304" pitchFamily="18" charset="0"/>
              </a:rPr>
              <a:t>Indigenous Peoples </a:t>
            </a:r>
            <a:r>
              <a:rPr lang="en-US" sz="1600" dirty="0">
                <a:latin typeface="Century Gothic" panose="020B0502020202020204" pitchFamily="34" charset="0"/>
                <a:ea typeface="Times New Roman" panose="02020603050405020304" pitchFamily="18" charset="0"/>
                <a:cs typeface="Times New Roman" panose="02020603050405020304" pitchFamily="18" charset="0"/>
              </a:rPr>
              <a:t>to </a:t>
            </a:r>
            <a:r>
              <a:rPr lang="en-US" sz="1600" dirty="0" smtClean="0">
                <a:latin typeface="Century Gothic" panose="020B0502020202020204" pitchFamily="34" charset="0"/>
                <a:ea typeface="Times New Roman" panose="02020603050405020304" pitchFamily="18" charset="0"/>
                <a:cs typeface="Times New Roman" panose="02020603050405020304" pitchFamily="18" charset="0"/>
              </a:rPr>
              <a:t>participate</a:t>
            </a:r>
          </a:p>
          <a:p>
            <a:endParaRPr lang="en-US" sz="1600" dirty="0">
              <a:latin typeface="Century Gothic" panose="020B0502020202020204" pitchFamily="34" charset="0"/>
              <a:ea typeface="Times New Roman" panose="02020603050405020304" pitchFamily="18" charset="0"/>
              <a:cs typeface="Times New Roman" panose="02020603050405020304" pitchFamily="18" charset="0"/>
            </a:endParaRPr>
          </a:p>
          <a:p>
            <a:r>
              <a:rPr lang="en-US" sz="1600" dirty="0" smtClean="0">
                <a:latin typeface="Century Gothic" panose="020B0502020202020204" pitchFamily="34" charset="0"/>
                <a:ea typeface="Times New Roman" panose="02020603050405020304" pitchFamily="18" charset="0"/>
                <a:cs typeface="Times New Roman" panose="02020603050405020304" pitchFamily="18" charset="0"/>
              </a:rPr>
              <a:t>CONSENT </a:t>
            </a:r>
            <a:r>
              <a:rPr lang="en-US" sz="1600" dirty="0">
                <a:latin typeface="Century Gothic" panose="020B0502020202020204" pitchFamily="34" charset="0"/>
                <a:ea typeface="Times New Roman" panose="02020603050405020304" pitchFamily="18" charset="0"/>
                <a:cs typeface="Times New Roman" panose="02020603050405020304" pitchFamily="18" charset="0"/>
              </a:rPr>
              <a:t>sought on management activities</a:t>
            </a:r>
          </a:p>
          <a:p>
            <a:endParaRPr lang="en-US"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r>
              <a:rPr lang="en-US" sz="1600" dirty="0" smtClean="0">
                <a:latin typeface="Century Gothic" panose="020B0502020202020204" pitchFamily="34" charset="0"/>
                <a:ea typeface="Times New Roman" panose="02020603050405020304" pitchFamily="18" charset="0"/>
                <a:cs typeface="Times New Roman" panose="02020603050405020304" pitchFamily="18" charset="0"/>
              </a:rPr>
              <a:t>Binding </a:t>
            </a:r>
            <a:r>
              <a:rPr lang="en-US" sz="1600" dirty="0">
                <a:latin typeface="Century Gothic" panose="020B0502020202020204" pitchFamily="34" charset="0"/>
                <a:ea typeface="Times New Roman" panose="02020603050405020304" pitchFamily="18" charset="0"/>
                <a:cs typeface="Times New Roman" panose="02020603050405020304" pitchFamily="18" charset="0"/>
              </a:rPr>
              <a:t>agreements </a:t>
            </a:r>
          </a:p>
          <a:p>
            <a:endParaRPr lang="en-US"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r>
              <a:rPr lang="en-US" sz="1600" dirty="0" smtClean="0">
                <a:latin typeface="Century Gothic" panose="020B0502020202020204" pitchFamily="34" charset="0"/>
                <a:ea typeface="Times New Roman" panose="02020603050405020304" pitchFamily="18" charset="0"/>
                <a:cs typeface="Times New Roman" panose="02020603050405020304" pitchFamily="18" charset="0"/>
              </a:rPr>
              <a:t>Rights respected </a:t>
            </a:r>
          </a:p>
          <a:p>
            <a:endParaRPr lang="en-US" sz="1600" dirty="0">
              <a:latin typeface="Century Gothic" panose="020B0502020202020204" pitchFamily="34" charset="0"/>
              <a:ea typeface="Times New Roman" panose="02020603050405020304" pitchFamily="18" charset="0"/>
              <a:cs typeface="Times New Roman" panose="02020603050405020304" pitchFamily="18" charset="0"/>
            </a:endParaRPr>
          </a:p>
          <a:p>
            <a:r>
              <a:rPr lang="en-US" sz="1600" dirty="0">
                <a:latin typeface="Century Gothic" panose="020B0502020202020204" pitchFamily="34" charset="0"/>
                <a:ea typeface="Times New Roman" panose="02020603050405020304" pitchFamily="18" charset="0"/>
                <a:cs typeface="Times New Roman" panose="02020603050405020304" pitchFamily="18" charset="0"/>
              </a:rPr>
              <a:t>Sites of special cultural, ecological, economic, religious or spiritual </a:t>
            </a:r>
            <a:r>
              <a:rPr lang="en-US" sz="1600" dirty="0" smtClean="0">
                <a:latin typeface="Century Gothic" panose="020B0502020202020204" pitchFamily="34" charset="0"/>
                <a:ea typeface="Times New Roman" panose="02020603050405020304" pitchFamily="18" charset="0"/>
                <a:cs typeface="Times New Roman" panose="02020603050405020304" pitchFamily="18" charset="0"/>
              </a:rPr>
              <a:t>significance identified and protected</a:t>
            </a:r>
          </a:p>
          <a:p>
            <a:endParaRPr lang="en-US" sz="1600" dirty="0">
              <a:latin typeface="Century Gothic" panose="020B0502020202020204" pitchFamily="34" charset="0"/>
              <a:ea typeface="Times New Roman" panose="02020603050405020304" pitchFamily="18" charset="0"/>
              <a:cs typeface="Times New Roman" panose="02020603050405020304" pitchFamily="18" charset="0"/>
            </a:endParaRPr>
          </a:p>
          <a:p>
            <a:r>
              <a:rPr lang="en-US" sz="1600" dirty="0">
                <a:latin typeface="Century Gothic" panose="020B0502020202020204" pitchFamily="34" charset="0"/>
                <a:ea typeface="Times New Roman" panose="02020603050405020304" pitchFamily="18" charset="0"/>
                <a:cs typeface="Times New Roman" panose="02020603050405020304" pitchFamily="18" charset="0"/>
              </a:rPr>
              <a:t>Traditional knowledge* and intellectual property* is </a:t>
            </a:r>
            <a:r>
              <a:rPr lang="en-US" sz="1600" dirty="0" smtClean="0">
                <a:latin typeface="Century Gothic" panose="020B0502020202020204" pitchFamily="34" charset="0"/>
                <a:ea typeface="Times New Roman" panose="02020603050405020304" pitchFamily="18" charset="0"/>
                <a:cs typeface="Times New Roman" panose="02020603050405020304" pitchFamily="18" charset="0"/>
              </a:rPr>
              <a:t>protected, acknowledged and compensated (FPIC)</a:t>
            </a:r>
          </a:p>
          <a:p>
            <a:endParaRPr lang="en-US" sz="1600" dirty="0" smtClean="0">
              <a:latin typeface="Century Gothic" panose="020B0502020202020204" pitchFamily="34" charset="0"/>
              <a:ea typeface="Times New Roman" panose="02020603050405020304" pitchFamily="18" charset="0"/>
              <a:cs typeface="Times New Roman" panose="02020603050405020304" pitchFamily="18" charset="0"/>
            </a:endParaRPr>
          </a:p>
          <a:p>
            <a:r>
              <a:rPr lang="en-US" sz="1600" dirty="0" smtClean="0">
                <a:latin typeface="Century Gothic" panose="020B0502020202020204" pitchFamily="34" charset="0"/>
                <a:ea typeface="Times New Roman" panose="02020603050405020304" pitchFamily="18" charset="0"/>
                <a:cs typeface="Times New Roman" panose="02020603050405020304" pitchFamily="18" charset="0"/>
              </a:rPr>
              <a:t>…………….. all through </a:t>
            </a:r>
            <a:r>
              <a:rPr lang="en-US" sz="1600" dirty="0">
                <a:latin typeface="Century Gothic" panose="020B0502020202020204" pitchFamily="34" charset="0"/>
                <a:ea typeface="Times New Roman" panose="02020603050405020304" pitchFamily="18" charset="0"/>
                <a:cs typeface="Times New Roman" panose="02020603050405020304" pitchFamily="18" charset="0"/>
              </a:rPr>
              <a:t>culturally </a:t>
            </a:r>
            <a:r>
              <a:rPr lang="en-US" sz="1600" dirty="0" smtClean="0">
                <a:latin typeface="Century Gothic" panose="020B0502020202020204" pitchFamily="34" charset="0"/>
                <a:ea typeface="Times New Roman" panose="02020603050405020304" pitchFamily="18" charset="0"/>
                <a:cs typeface="Times New Roman" panose="02020603050405020304" pitchFamily="18" charset="0"/>
              </a:rPr>
              <a:t>appropriate engagement</a:t>
            </a:r>
            <a:endParaRPr lang="en-CA" sz="1600" dirty="0">
              <a:latin typeface="Century Gothic" panose="020B0502020202020204" pitchFamily="34" charset="0"/>
              <a:cs typeface="Times New Roman" panose="02020603050405020304" pitchFamily="18" charset="0"/>
            </a:endParaRPr>
          </a:p>
          <a:p>
            <a:endParaRPr lang="en-CA" sz="1600" dirty="0"/>
          </a:p>
        </p:txBody>
      </p:sp>
      <p:sp>
        <p:nvSpPr>
          <p:cNvPr id="3" name="Down Arrow 2"/>
          <p:cNvSpPr/>
          <p:nvPr/>
        </p:nvSpPr>
        <p:spPr>
          <a:xfrm>
            <a:off x="425003" y="450762"/>
            <a:ext cx="321972" cy="6091706"/>
          </a:xfrm>
          <a:prstGeom prst="downArrow">
            <a:avLst/>
          </a:prstGeom>
          <a:solidFill>
            <a:schemeClr val="tx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76602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290" y="1633298"/>
            <a:ext cx="8229600" cy="4525963"/>
          </a:xfrm>
        </p:spPr>
        <p:txBody>
          <a:bodyPr>
            <a:noAutofit/>
          </a:bodyPr>
          <a:lstStyle/>
          <a:p>
            <a:pPr>
              <a:buFontTx/>
              <a:buChar char="-"/>
              <a:defRPr/>
            </a:pPr>
            <a:r>
              <a:rPr lang="en-CA" sz="2000" dirty="0" smtClean="0">
                <a:latin typeface="Century Gothic" panose="020B0502020202020204" pitchFamily="34" charset="0"/>
              </a:rPr>
              <a:t>P3 &amp; Aboriginal relations received 2nd </a:t>
            </a:r>
            <a:r>
              <a:rPr lang="en-CA" sz="2000" dirty="0">
                <a:latin typeface="Century Gothic" panose="020B0502020202020204" pitchFamily="34" charset="0"/>
              </a:rPr>
              <a:t>most number of </a:t>
            </a:r>
            <a:r>
              <a:rPr lang="en-CA" sz="2000" dirty="0" smtClean="0">
                <a:latin typeface="Century Gothic" panose="020B0502020202020204" pitchFamily="34" charset="0"/>
              </a:rPr>
              <a:t>conditions </a:t>
            </a:r>
            <a:r>
              <a:rPr lang="da-DK" sz="1600" dirty="0" smtClean="0">
                <a:latin typeface="Century Gothic" panose="020B0502020202020204" pitchFamily="34" charset="0"/>
              </a:rPr>
              <a:t>(</a:t>
            </a:r>
            <a:r>
              <a:rPr lang="da-DK" sz="1600" dirty="0">
                <a:latin typeface="Century Gothic" panose="020B0502020202020204" pitchFamily="34" charset="0"/>
              </a:rPr>
              <a:t>Masters et al., </a:t>
            </a:r>
            <a:r>
              <a:rPr lang="da-DK" sz="1600" dirty="0" smtClean="0">
                <a:latin typeface="Century Gothic" panose="020B0502020202020204" pitchFamily="34" charset="0"/>
              </a:rPr>
              <a:t>‘10)</a:t>
            </a:r>
            <a:endParaRPr lang="en-CA" sz="1600" dirty="0" smtClean="0">
              <a:latin typeface="Century Gothic" panose="020B0502020202020204" pitchFamily="34" charset="0"/>
            </a:endParaRPr>
          </a:p>
          <a:p>
            <a:pPr>
              <a:buFontTx/>
              <a:buChar char="-"/>
              <a:defRPr/>
            </a:pPr>
            <a:r>
              <a:rPr lang="en-CA" sz="2000" dirty="0" smtClean="0">
                <a:latin typeface="Century Gothic" panose="020B0502020202020204" pitchFamily="34" charset="0"/>
              </a:rPr>
              <a:t>FSC led to formal agreements, &amp; these were considered beneficial (capacity, outputs, relationship building) </a:t>
            </a:r>
            <a:r>
              <a:rPr lang="en-CA" sz="1600" dirty="0" smtClean="0">
                <a:latin typeface="Century Gothic" panose="020B0502020202020204" pitchFamily="34" charset="0"/>
              </a:rPr>
              <a:t>(</a:t>
            </a:r>
            <a:r>
              <a:rPr lang="en-CA" sz="1600" dirty="0" err="1" smtClean="0">
                <a:latin typeface="Century Gothic" panose="020B0502020202020204" pitchFamily="34" charset="0"/>
              </a:rPr>
              <a:t>Teitelbaum</a:t>
            </a:r>
            <a:r>
              <a:rPr lang="en-CA" sz="1600" dirty="0" smtClean="0">
                <a:latin typeface="Century Gothic" panose="020B0502020202020204" pitchFamily="34" charset="0"/>
              </a:rPr>
              <a:t>, ’09)</a:t>
            </a:r>
          </a:p>
          <a:p>
            <a:pPr>
              <a:buFontTx/>
              <a:buChar char="-"/>
              <a:defRPr/>
            </a:pPr>
            <a:r>
              <a:rPr lang="en-CA" sz="2000" dirty="0">
                <a:latin typeface="Century Gothic" panose="020B0502020202020204" pitchFamily="34" charset="0"/>
              </a:rPr>
              <a:t>Agreements are </a:t>
            </a:r>
            <a:r>
              <a:rPr lang="en-CA" sz="2000" dirty="0" smtClean="0">
                <a:latin typeface="Century Gothic" panose="020B0502020202020204" pitchFamily="34" charset="0"/>
              </a:rPr>
              <a:t>instrumental, </a:t>
            </a:r>
            <a:r>
              <a:rPr lang="en-CA" sz="2000" dirty="0">
                <a:latin typeface="Century Gothic" panose="020B0502020202020204" pitchFamily="34" charset="0"/>
              </a:rPr>
              <a:t>but not straightforward due to shared jurisdiction between government and companies </a:t>
            </a:r>
            <a:r>
              <a:rPr lang="en-CA" sz="1600" dirty="0">
                <a:latin typeface="Century Gothic" panose="020B0502020202020204" pitchFamily="34" charset="0"/>
              </a:rPr>
              <a:t>(</a:t>
            </a:r>
            <a:r>
              <a:rPr lang="en-CA" sz="1600" dirty="0" err="1">
                <a:latin typeface="Century Gothic" panose="020B0502020202020204" pitchFamily="34" charset="0"/>
              </a:rPr>
              <a:t>Teitelbaum</a:t>
            </a:r>
            <a:r>
              <a:rPr lang="en-CA" sz="1600" dirty="0">
                <a:latin typeface="Century Gothic" panose="020B0502020202020204" pitchFamily="34" charset="0"/>
              </a:rPr>
              <a:t>, ‘13</a:t>
            </a:r>
            <a:r>
              <a:rPr lang="en-CA" sz="1600" dirty="0" smtClean="0">
                <a:latin typeface="Century Gothic" panose="020B0502020202020204" pitchFamily="34" charset="0"/>
              </a:rPr>
              <a:t>)</a:t>
            </a:r>
          </a:p>
          <a:p>
            <a:pPr>
              <a:buFontTx/>
              <a:buChar char="-"/>
              <a:defRPr/>
            </a:pPr>
            <a:r>
              <a:rPr lang="en-CA" sz="2000" dirty="0">
                <a:latin typeface="Century Gothic" panose="020B0502020202020204" pitchFamily="34" charset="0"/>
              </a:rPr>
              <a:t>P</a:t>
            </a:r>
            <a:r>
              <a:rPr lang="en-CA" sz="2000" dirty="0" smtClean="0">
                <a:latin typeface="Century Gothic" panose="020B0502020202020204" pitchFamily="34" charset="0"/>
              </a:rPr>
              <a:t>ositive examples of collaboration (e.g. treaties, agreements, MOUs)</a:t>
            </a:r>
            <a:r>
              <a:rPr lang="en-CA" sz="1600" dirty="0" smtClean="0">
                <a:latin typeface="Century Gothic" panose="020B0502020202020204" pitchFamily="34" charset="0"/>
              </a:rPr>
              <a:t> (Wyatt et al, ‘13)</a:t>
            </a:r>
          </a:p>
          <a:p>
            <a:pPr>
              <a:buFontTx/>
              <a:buChar char="-"/>
              <a:defRPr/>
            </a:pPr>
            <a:r>
              <a:rPr lang="en-CA" sz="2000" dirty="0" smtClean="0">
                <a:latin typeface="Century Gothic" panose="020B0502020202020204" pitchFamily="34" charset="0"/>
              </a:rPr>
              <a:t>FSC process is good at identifying problematic issues that support progress </a:t>
            </a:r>
            <a:r>
              <a:rPr lang="en-CA" sz="1600" dirty="0" smtClean="0">
                <a:latin typeface="Century Gothic" panose="020B0502020202020204" pitchFamily="34" charset="0"/>
              </a:rPr>
              <a:t>(</a:t>
            </a:r>
            <a:r>
              <a:rPr lang="en-CA" sz="1600" dirty="0" err="1" smtClean="0">
                <a:latin typeface="Century Gothic" panose="020B0502020202020204" pitchFamily="34" charset="0"/>
              </a:rPr>
              <a:t>Teitelbaum</a:t>
            </a:r>
            <a:r>
              <a:rPr lang="en-CA" sz="1600" dirty="0" smtClean="0">
                <a:latin typeface="Century Gothic" panose="020B0502020202020204" pitchFamily="34" charset="0"/>
              </a:rPr>
              <a:t>, ’09)</a:t>
            </a:r>
          </a:p>
          <a:p>
            <a:pPr>
              <a:buFontTx/>
              <a:buChar char="-"/>
              <a:defRPr/>
            </a:pPr>
            <a:r>
              <a:rPr lang="en-CA" sz="2000" dirty="0">
                <a:latin typeface="Century Gothic" panose="020B0502020202020204" pitchFamily="34" charset="0"/>
              </a:rPr>
              <a:t>H</a:t>
            </a:r>
            <a:r>
              <a:rPr lang="en-CA" sz="2000" dirty="0" smtClean="0">
                <a:latin typeface="Century Gothic" panose="020B0502020202020204" pitchFamily="34" charset="0"/>
              </a:rPr>
              <a:t>igh variability; system needs greater consistency in determining compliance</a:t>
            </a:r>
          </a:p>
          <a:p>
            <a:pPr>
              <a:buFontTx/>
              <a:buChar char="-"/>
              <a:defRPr/>
            </a:pPr>
            <a:endParaRPr lang="en-CA" sz="1600" dirty="0" smtClean="0">
              <a:latin typeface="Century Gothic" panose="020B0502020202020204" pitchFamily="34" charset="0"/>
            </a:endParaRPr>
          </a:p>
          <a:p>
            <a:pPr marL="0" indent="0">
              <a:buFont typeface="Arial" charset="0"/>
              <a:buNone/>
              <a:defRPr/>
            </a:pPr>
            <a:r>
              <a:rPr lang="en-CA" sz="1600" dirty="0" smtClean="0">
                <a:latin typeface="Century Gothic" panose="020B0502020202020204" pitchFamily="34" charset="0"/>
              </a:rPr>
              <a:t> </a:t>
            </a:r>
            <a:endParaRPr lang="en-CA" sz="1600" dirty="0">
              <a:latin typeface="Century Gothic" panose="020B0502020202020204" pitchFamily="34" charset="0"/>
            </a:endParaRPr>
          </a:p>
        </p:txBody>
      </p:sp>
      <p:sp>
        <p:nvSpPr>
          <p:cNvPr id="18435"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smtClean="0">
                <a:solidFill>
                  <a:schemeClr val="bg1"/>
                </a:solidFill>
                <a:latin typeface="Arial" panose="020B0604020202020204" pitchFamily="34" charset="0"/>
                <a:cs typeface="Arial" panose="020B0604020202020204" pitchFamily="34" charset="0"/>
              </a:rPr>
              <a:t>(Insert date)</a:t>
            </a:r>
          </a:p>
        </p:txBody>
      </p:sp>
      <p:sp>
        <p:nvSpPr>
          <p:cNvPr id="18436" name="Rectangle 2"/>
          <p:cNvSpPr>
            <a:spLocks noChangeArrowheads="1"/>
          </p:cNvSpPr>
          <p:nvPr/>
        </p:nvSpPr>
        <p:spPr bwMode="auto">
          <a:xfrm>
            <a:off x="5334000" y="635000"/>
            <a:ext cx="3554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en-CA" altLang="en-US" sz="2800">
                <a:solidFill>
                  <a:schemeClr val="bg1"/>
                </a:solidFill>
                <a:latin typeface="Century Gothic" panose="020B0502020202020204" pitchFamily="34" charset="0"/>
              </a:rPr>
              <a:t>Studies show that…</a:t>
            </a:r>
          </a:p>
        </p:txBody>
      </p:sp>
    </p:spTree>
    <p:extLst>
      <p:ext uri="{BB962C8B-B14F-4D97-AF65-F5344CB8AC3E}">
        <p14:creationId xmlns:p14="http://schemas.microsoft.com/office/powerpoint/2010/main" val="3171496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677404"/>
            <a:ext cx="7886700" cy="2852737"/>
          </a:xfrm>
        </p:spPr>
        <p:txBody>
          <a:bodyPr/>
          <a:lstStyle/>
          <a:p>
            <a:r>
              <a:rPr lang="en-US" dirty="0" smtClean="0">
                <a:latin typeface="Century Gothic" panose="020B0502020202020204" pitchFamily="34" charset="0"/>
              </a:rPr>
              <a:t>Panel</a:t>
            </a:r>
          </a:p>
        </p:txBody>
      </p:sp>
      <p:sp>
        <p:nvSpPr>
          <p:cNvPr id="3" name="Text Placeholder 2"/>
          <p:cNvSpPr>
            <a:spLocks noGrp="1"/>
          </p:cNvSpPr>
          <p:nvPr>
            <p:ph type="body" idx="1"/>
          </p:nvPr>
        </p:nvSpPr>
        <p:spPr>
          <a:xfrm>
            <a:off x="623888" y="1833385"/>
            <a:ext cx="7886700" cy="4412869"/>
          </a:xfrm>
        </p:spPr>
        <p:txBody>
          <a:bodyPr>
            <a:normAutofit lnSpcReduction="10000"/>
          </a:bodyPr>
          <a:lstStyle/>
          <a:p>
            <a:r>
              <a:rPr lang="en-US" dirty="0" smtClean="0">
                <a:solidFill>
                  <a:schemeClr val="accent5"/>
                </a:solidFill>
                <a:latin typeface="Century Gothic" panose="020B0502020202020204" pitchFamily="34" charset="0"/>
              </a:rPr>
              <a:t>Aboriginal Rights - Technical Expert Panel Discussion</a:t>
            </a:r>
          </a:p>
          <a:p>
            <a:pPr marL="800100" lvl="1" indent="-342900">
              <a:buFont typeface="Arial" panose="020B0604020202020204" pitchFamily="34" charset="0"/>
              <a:buChar char="•"/>
            </a:pPr>
            <a:endParaRPr lang="en-US" dirty="0" smtClean="0">
              <a:solidFill>
                <a:schemeClr val="accent5"/>
              </a:solidFill>
              <a:latin typeface="Century Gothic" panose="020B0502020202020204" pitchFamily="34" charset="0"/>
            </a:endParaRPr>
          </a:p>
          <a:p>
            <a:pPr lvl="1"/>
            <a:r>
              <a:rPr lang="en-US" b="1" dirty="0" smtClean="0">
                <a:solidFill>
                  <a:schemeClr val="accent5"/>
                </a:solidFill>
                <a:latin typeface="Century Gothic" panose="020B0502020202020204" pitchFamily="34" charset="0"/>
              </a:rPr>
              <a:t>Identification of rights</a:t>
            </a:r>
          </a:p>
          <a:p>
            <a:pPr marL="800100" lvl="1" indent="-342900">
              <a:buFont typeface="Arial" panose="020B0604020202020204" pitchFamily="34" charset="0"/>
              <a:buChar char="•"/>
            </a:pPr>
            <a:r>
              <a:rPr lang="en-US" dirty="0" smtClean="0">
                <a:solidFill>
                  <a:schemeClr val="accent5"/>
                </a:solidFill>
                <a:latin typeface="Century Gothic" panose="020B0502020202020204" pitchFamily="34" charset="0"/>
              </a:rPr>
              <a:t>Peggy Smith, </a:t>
            </a:r>
            <a:r>
              <a:rPr lang="en-US" dirty="0" err="1">
                <a:solidFill>
                  <a:schemeClr val="accent5"/>
                </a:solidFill>
                <a:latin typeface="Century Gothic" panose="020B0502020202020204" pitchFamily="34" charset="0"/>
              </a:rPr>
              <a:t>Lakehead</a:t>
            </a:r>
            <a:r>
              <a:rPr lang="en-US" dirty="0">
                <a:solidFill>
                  <a:schemeClr val="accent5"/>
                </a:solidFill>
                <a:latin typeface="Century Gothic" panose="020B0502020202020204" pitchFamily="34" charset="0"/>
              </a:rPr>
              <a:t> </a:t>
            </a:r>
            <a:r>
              <a:rPr lang="en-US">
                <a:solidFill>
                  <a:schemeClr val="accent5"/>
                </a:solidFill>
                <a:latin typeface="Century Gothic" panose="020B0502020202020204" pitchFamily="34" charset="0"/>
              </a:rPr>
              <a:t>University </a:t>
            </a:r>
            <a:endParaRPr lang="en-US" smtClean="0">
              <a:solidFill>
                <a:schemeClr val="accent5"/>
              </a:solidFill>
              <a:latin typeface="Century Gothic" panose="020B0502020202020204" pitchFamily="34" charset="0"/>
            </a:endParaRPr>
          </a:p>
          <a:p>
            <a:pPr marL="800100" lvl="1" indent="-342900">
              <a:buFont typeface="Arial" panose="020B0604020202020204" pitchFamily="34" charset="0"/>
              <a:buChar char="•"/>
            </a:pPr>
            <a:r>
              <a:rPr lang="en-US" smtClean="0">
                <a:solidFill>
                  <a:schemeClr val="accent5"/>
                </a:solidFill>
                <a:latin typeface="Century Gothic" panose="020B0502020202020204" pitchFamily="34" charset="0"/>
              </a:rPr>
              <a:t>Russ Diabo</a:t>
            </a:r>
            <a:r>
              <a:rPr lang="en-US" smtClean="0">
                <a:solidFill>
                  <a:schemeClr val="accent5"/>
                </a:solidFill>
                <a:latin typeface="Century Gothic" panose="020B0502020202020204" pitchFamily="34" charset="0"/>
              </a:rPr>
              <a:t> </a:t>
            </a:r>
            <a:endParaRPr lang="en-US" dirty="0">
              <a:solidFill>
                <a:schemeClr val="accent5"/>
              </a:solidFill>
              <a:latin typeface="Century Gothic" panose="020B0502020202020204" pitchFamily="34" charset="0"/>
            </a:endParaRPr>
          </a:p>
          <a:p>
            <a:pPr marL="800100" lvl="1" indent="-342900">
              <a:buFont typeface="Arial" panose="020B0604020202020204" pitchFamily="34" charset="0"/>
              <a:buChar char="•"/>
            </a:pPr>
            <a:endParaRPr lang="en-US" dirty="0" smtClean="0">
              <a:solidFill>
                <a:schemeClr val="accent5"/>
              </a:solidFill>
              <a:latin typeface="Century Gothic" panose="020B0502020202020204" pitchFamily="34" charset="0"/>
            </a:endParaRPr>
          </a:p>
          <a:p>
            <a:pPr lvl="1"/>
            <a:r>
              <a:rPr lang="en-US" b="1" dirty="0" smtClean="0">
                <a:solidFill>
                  <a:schemeClr val="accent5"/>
                </a:solidFill>
                <a:latin typeface="Century Gothic" panose="020B0502020202020204" pitchFamily="34" charset="0"/>
              </a:rPr>
              <a:t>Capacity building </a:t>
            </a:r>
            <a:endParaRPr lang="en-US" b="1" dirty="0">
              <a:solidFill>
                <a:schemeClr val="accent5"/>
              </a:solidFill>
              <a:latin typeface="Century Gothic" panose="020B0502020202020204" pitchFamily="34" charset="0"/>
            </a:endParaRPr>
          </a:p>
          <a:p>
            <a:pPr marL="800100" lvl="1" indent="-342900">
              <a:buFont typeface="Arial" panose="020B0604020202020204" pitchFamily="34" charset="0"/>
              <a:buChar char="•"/>
            </a:pPr>
            <a:r>
              <a:rPr lang="en-US" dirty="0" smtClean="0">
                <a:solidFill>
                  <a:schemeClr val="accent5"/>
                </a:solidFill>
                <a:latin typeface="Century Gothic" panose="020B0502020202020204" pitchFamily="34" charset="0"/>
              </a:rPr>
              <a:t>Michel </a:t>
            </a:r>
            <a:r>
              <a:rPr lang="en-US" dirty="0" err="1">
                <a:solidFill>
                  <a:schemeClr val="accent5"/>
                </a:solidFill>
                <a:latin typeface="Century Gothic" panose="020B0502020202020204" pitchFamily="34" charset="0"/>
              </a:rPr>
              <a:t>Mongeon</a:t>
            </a:r>
            <a:endParaRPr lang="en-US" dirty="0">
              <a:solidFill>
                <a:schemeClr val="accent5"/>
              </a:solidFill>
              <a:latin typeface="Century Gothic" panose="020B0502020202020204" pitchFamily="34" charset="0"/>
            </a:endParaRPr>
          </a:p>
          <a:p>
            <a:pPr marL="800100" lvl="1" indent="-342900">
              <a:buFont typeface="Arial" panose="020B0604020202020204" pitchFamily="34" charset="0"/>
              <a:buChar char="•"/>
            </a:pPr>
            <a:r>
              <a:rPr lang="en-US" dirty="0">
                <a:solidFill>
                  <a:schemeClr val="accent5"/>
                </a:solidFill>
                <a:latin typeface="Century Gothic" panose="020B0502020202020204" pitchFamily="34" charset="0"/>
              </a:rPr>
              <a:t>Kevin Gilles</a:t>
            </a:r>
          </a:p>
          <a:p>
            <a:pPr lvl="1"/>
            <a:endParaRPr lang="en-US" dirty="0" smtClean="0">
              <a:solidFill>
                <a:schemeClr val="accent5"/>
              </a:solidFill>
              <a:latin typeface="Century Gothic" panose="020B0502020202020204" pitchFamily="34" charset="0"/>
            </a:endParaRPr>
          </a:p>
          <a:p>
            <a:pPr lvl="1"/>
            <a:r>
              <a:rPr lang="en-US" b="1" dirty="0" smtClean="0">
                <a:solidFill>
                  <a:schemeClr val="accent5"/>
                </a:solidFill>
                <a:latin typeface="Century Gothic" panose="020B0502020202020204" pitchFamily="34" charset="0"/>
              </a:rPr>
              <a:t>Free, prior and informed consent</a:t>
            </a:r>
          </a:p>
          <a:p>
            <a:pPr marL="800100" lvl="1" indent="-342900">
              <a:buFont typeface="Arial" panose="020B0604020202020204" pitchFamily="34" charset="0"/>
              <a:buChar char="•"/>
            </a:pPr>
            <a:r>
              <a:rPr lang="en-US" dirty="0" smtClean="0">
                <a:solidFill>
                  <a:schemeClr val="accent5"/>
                </a:solidFill>
                <a:latin typeface="Century Gothic" panose="020B0502020202020204" pitchFamily="34" charset="0"/>
              </a:rPr>
              <a:t>Sandra </a:t>
            </a:r>
            <a:r>
              <a:rPr lang="en-US" dirty="0">
                <a:solidFill>
                  <a:schemeClr val="accent5"/>
                </a:solidFill>
                <a:latin typeface="Century Gothic" panose="020B0502020202020204" pitchFamily="34" charset="0"/>
              </a:rPr>
              <a:t>Cardinal, ALPAC </a:t>
            </a:r>
          </a:p>
          <a:p>
            <a:pPr marL="800100" lvl="1" indent="-342900">
              <a:buFont typeface="Arial" panose="020B0604020202020204" pitchFamily="34" charset="0"/>
              <a:buChar char="•"/>
            </a:pPr>
            <a:r>
              <a:rPr lang="en-US" smtClean="0">
                <a:solidFill>
                  <a:schemeClr val="accent5"/>
                </a:solidFill>
                <a:latin typeface="Century Gothic" panose="020B0502020202020204" pitchFamily="34" charset="0"/>
              </a:rPr>
              <a:t>Sara </a:t>
            </a:r>
            <a:r>
              <a:rPr lang="en-US" dirty="0" err="1">
                <a:solidFill>
                  <a:schemeClr val="accent5"/>
                </a:solidFill>
                <a:latin typeface="Century Gothic" panose="020B0502020202020204" pitchFamily="34" charset="0"/>
              </a:rPr>
              <a:t>Teitelbaum</a:t>
            </a:r>
            <a:r>
              <a:rPr lang="en-US" dirty="0">
                <a:solidFill>
                  <a:schemeClr val="accent5"/>
                </a:solidFill>
                <a:latin typeface="Century Gothic" panose="020B0502020202020204" pitchFamily="34" charset="0"/>
              </a:rPr>
              <a:t>  	</a:t>
            </a:r>
          </a:p>
          <a:p>
            <a:pPr marL="342900" indent="-342900">
              <a:buFont typeface="Arial" panose="020B0604020202020204" pitchFamily="34" charset="0"/>
              <a:buChar char="•"/>
            </a:pPr>
            <a:endParaRPr lang="en-US" dirty="0" smtClean="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321024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15904"/>
            <a:ext cx="7886700" cy="1201090"/>
          </a:xfrm>
        </p:spPr>
        <p:txBody>
          <a:bodyPr/>
          <a:lstStyle/>
          <a:p>
            <a:r>
              <a:rPr lang="en-CA" dirty="0" smtClean="0"/>
              <a:t>Identification of rights</a:t>
            </a:r>
            <a:endParaRPr lang="en-CA" dirty="0"/>
          </a:p>
        </p:txBody>
      </p:sp>
      <p:sp>
        <p:nvSpPr>
          <p:cNvPr id="3" name="Text Placeholder 2"/>
          <p:cNvSpPr>
            <a:spLocks noGrp="1"/>
          </p:cNvSpPr>
          <p:nvPr>
            <p:ph type="body" idx="1"/>
          </p:nvPr>
        </p:nvSpPr>
        <p:spPr>
          <a:xfrm>
            <a:off x="623888" y="1316994"/>
            <a:ext cx="7886700" cy="5431535"/>
          </a:xfrm>
          <a:ln>
            <a:solidFill>
              <a:schemeClr val="tx1"/>
            </a:solidFill>
          </a:ln>
        </p:spPr>
        <p:txBody>
          <a:bodyPr>
            <a:noAutofit/>
          </a:bodyPr>
          <a:lstStyle/>
          <a:p>
            <a:r>
              <a:rPr lang="en-US" sz="1400" b="1" dirty="0" smtClean="0">
                <a:solidFill>
                  <a:srgbClr val="FF0000"/>
                </a:solidFill>
                <a:latin typeface="Century Gothic" panose="020B0502020202020204" pitchFamily="34" charset="0"/>
              </a:rPr>
              <a:t>ADAPT </a:t>
            </a:r>
            <a:r>
              <a:rPr lang="en-US" sz="1400" dirty="0" smtClean="0">
                <a:latin typeface="Century Gothic" panose="020B0502020202020204" pitchFamily="34" charset="0"/>
              </a:rPr>
              <a:t> - Draft 3 IGIs</a:t>
            </a:r>
            <a:endParaRPr lang="en-US" sz="1400" b="1" dirty="0" smtClean="0">
              <a:solidFill>
                <a:srgbClr val="FF0000"/>
              </a:solidFill>
              <a:latin typeface="Century Gothic" panose="020B0502020202020204" pitchFamily="34" charset="0"/>
            </a:endParaRPr>
          </a:p>
          <a:p>
            <a:r>
              <a:rPr lang="en-US" sz="1800" dirty="0" smtClean="0">
                <a:latin typeface="Century Gothic" panose="020B0502020202020204" pitchFamily="34" charset="0"/>
              </a:rPr>
              <a:t>3.1.2 </a:t>
            </a:r>
            <a:r>
              <a:rPr lang="en-US" sz="1800" dirty="0">
                <a:latin typeface="Century Gothic" panose="020B0502020202020204" pitchFamily="34" charset="0"/>
              </a:rPr>
              <a:t>Through culturally appropriate* engagement* with the indigenous peoples* identified in 3.1.1, the following are documented and/or mapped: </a:t>
            </a:r>
          </a:p>
          <a:p>
            <a:pPr marL="342900" indent="-342900">
              <a:buFont typeface="+mj-lt"/>
              <a:buAutoNum type="arabicPeriod"/>
            </a:pPr>
            <a:r>
              <a:rPr lang="en-US" sz="1800" dirty="0" smtClean="0">
                <a:latin typeface="Century Gothic" panose="020B0502020202020204" pitchFamily="34" charset="0"/>
              </a:rPr>
              <a:t>Their </a:t>
            </a:r>
            <a:r>
              <a:rPr lang="en-US" sz="1800" dirty="0">
                <a:latin typeface="Century Gothic" panose="020B0502020202020204" pitchFamily="34" charset="0"/>
              </a:rPr>
              <a:t>legal* and customary rights* of tenure*;  </a:t>
            </a:r>
          </a:p>
          <a:p>
            <a:pPr marL="342900" indent="-342900">
              <a:buFont typeface="+mj-lt"/>
              <a:buAutoNum type="arabicPeriod"/>
            </a:pPr>
            <a:r>
              <a:rPr lang="en-US" sz="1800" dirty="0" smtClean="0">
                <a:latin typeface="Century Gothic" panose="020B0502020202020204" pitchFamily="34" charset="0"/>
              </a:rPr>
              <a:t>Their </a:t>
            </a:r>
            <a:r>
              <a:rPr lang="en-US" sz="1800" dirty="0">
                <a:latin typeface="Century Gothic" panose="020B0502020202020204" pitchFamily="34" charset="0"/>
              </a:rPr>
              <a:t>legal* and customary* access to, and use rights*, of the forest* resources and ecosystem services*; </a:t>
            </a:r>
          </a:p>
          <a:p>
            <a:pPr marL="342900" indent="-342900">
              <a:buFont typeface="+mj-lt"/>
              <a:buAutoNum type="arabicPeriod"/>
            </a:pPr>
            <a:r>
              <a:rPr lang="en-US" sz="1800" dirty="0" smtClean="0">
                <a:latin typeface="Century Gothic" panose="020B0502020202020204" pitchFamily="34" charset="0"/>
              </a:rPr>
              <a:t>Their </a:t>
            </a:r>
            <a:r>
              <a:rPr lang="en-US" sz="1800" dirty="0">
                <a:latin typeface="Century Gothic" panose="020B0502020202020204" pitchFamily="34" charset="0"/>
              </a:rPr>
              <a:t>legal* and customary rights* and obligations that </a:t>
            </a:r>
            <a:r>
              <a:rPr lang="en-US" sz="1800" dirty="0" smtClean="0">
                <a:latin typeface="Century Gothic" panose="020B0502020202020204" pitchFamily="34" charset="0"/>
              </a:rPr>
              <a:t>apply </a:t>
            </a:r>
            <a:r>
              <a:rPr lang="en-US" sz="1800" b="1" dirty="0" smtClean="0">
                <a:solidFill>
                  <a:srgbClr val="FF0000"/>
                </a:solidFill>
                <a:latin typeface="Century Gothic" panose="020B0502020202020204" pitchFamily="34" charset="0"/>
              </a:rPr>
              <a:t>within </a:t>
            </a:r>
            <a:r>
              <a:rPr lang="en-US" sz="1800" b="1" dirty="0">
                <a:solidFill>
                  <a:srgbClr val="FF0000"/>
                </a:solidFill>
                <a:latin typeface="Century Gothic" panose="020B0502020202020204" pitchFamily="34" charset="0"/>
              </a:rPr>
              <a:t>the forest management unit</a:t>
            </a:r>
            <a:r>
              <a:rPr lang="en-US" sz="1800" dirty="0">
                <a:latin typeface="Century Gothic" panose="020B0502020202020204" pitchFamily="34" charset="0"/>
              </a:rPr>
              <a:t>;  </a:t>
            </a:r>
            <a:r>
              <a:rPr lang="en-US" sz="1800" dirty="0" smtClean="0">
                <a:latin typeface="Century Gothic" panose="020B0502020202020204" pitchFamily="34" charset="0"/>
              </a:rPr>
              <a:t> </a:t>
            </a:r>
            <a:endParaRPr lang="en-US" sz="1800" dirty="0">
              <a:latin typeface="Century Gothic" panose="020B0502020202020204" pitchFamily="34" charset="0"/>
            </a:endParaRPr>
          </a:p>
          <a:p>
            <a:pPr marL="342900" indent="-342900">
              <a:buFont typeface="+mj-lt"/>
              <a:buAutoNum type="arabicPeriod"/>
            </a:pPr>
            <a:r>
              <a:rPr lang="en-US" sz="1800" dirty="0" smtClean="0">
                <a:latin typeface="Century Gothic" panose="020B0502020202020204" pitchFamily="34" charset="0"/>
              </a:rPr>
              <a:t>The </a:t>
            </a:r>
            <a:r>
              <a:rPr lang="en-US" sz="1800" dirty="0">
                <a:latin typeface="Century Gothic" panose="020B0502020202020204" pitchFamily="34" charset="0"/>
              </a:rPr>
              <a:t>evidence supporting these rights and </a:t>
            </a:r>
            <a:r>
              <a:rPr lang="en-US" sz="1800" strike="sngStrike" dirty="0" smtClean="0">
                <a:latin typeface="Century Gothic" panose="020B0502020202020204" pitchFamily="34" charset="0"/>
              </a:rPr>
              <a:t>obligations </a:t>
            </a:r>
            <a:r>
              <a:rPr lang="en-US" sz="1800" dirty="0" smtClean="0">
                <a:latin typeface="Century Gothic" panose="020B0502020202020204" pitchFamily="34" charset="0"/>
              </a:rPr>
              <a:t> </a:t>
            </a:r>
            <a:r>
              <a:rPr lang="en-US" sz="1800" b="1" dirty="0" smtClean="0">
                <a:solidFill>
                  <a:srgbClr val="FF0000"/>
                </a:solidFill>
                <a:latin typeface="Century Gothic" panose="020B0502020202020204" pitchFamily="34" charset="0"/>
              </a:rPr>
              <a:t>responsibilities</a:t>
            </a:r>
            <a:r>
              <a:rPr lang="en-US" sz="1800" dirty="0" smtClean="0">
                <a:latin typeface="Century Gothic" panose="020B0502020202020204" pitchFamily="34" charset="0"/>
              </a:rPr>
              <a:t>; </a:t>
            </a:r>
            <a:endParaRPr lang="en-US" sz="1800" dirty="0">
              <a:latin typeface="Century Gothic" panose="020B0502020202020204" pitchFamily="34" charset="0"/>
            </a:endParaRPr>
          </a:p>
          <a:p>
            <a:pPr marL="342900" indent="-342900">
              <a:buFont typeface="+mj-lt"/>
              <a:buAutoNum type="arabicPeriod"/>
            </a:pPr>
            <a:r>
              <a:rPr lang="en-US" sz="1800" dirty="0" smtClean="0">
                <a:latin typeface="Century Gothic" panose="020B0502020202020204" pitchFamily="34" charset="0"/>
              </a:rPr>
              <a:t>Areas </a:t>
            </a:r>
            <a:r>
              <a:rPr lang="en-US" sz="1800" dirty="0">
                <a:latin typeface="Century Gothic" panose="020B0502020202020204" pitchFamily="34" charset="0"/>
              </a:rPr>
              <a:t>where rights are contested between indigenous peoples*, governments </a:t>
            </a:r>
            <a:r>
              <a:rPr lang="en-US" sz="1800" dirty="0" smtClean="0">
                <a:latin typeface="Century Gothic" panose="020B0502020202020204" pitchFamily="34" charset="0"/>
              </a:rPr>
              <a:t>and/or </a:t>
            </a:r>
            <a:r>
              <a:rPr lang="en-US" sz="1800" dirty="0">
                <a:latin typeface="Century Gothic" panose="020B0502020202020204" pitchFamily="34" charset="0"/>
              </a:rPr>
              <a:t>others; </a:t>
            </a:r>
          </a:p>
          <a:p>
            <a:pPr marL="342900" indent="-342900">
              <a:buFont typeface="+mj-lt"/>
              <a:buAutoNum type="arabicPeriod"/>
            </a:pPr>
            <a:r>
              <a:rPr lang="en-US" sz="1800" strike="sngStrike" dirty="0" smtClean="0">
                <a:latin typeface="Century Gothic" panose="020B0502020202020204" pitchFamily="34" charset="0"/>
              </a:rPr>
              <a:t>Summary </a:t>
            </a:r>
            <a:r>
              <a:rPr lang="en-US" sz="1800" strike="sngStrike" dirty="0">
                <a:latin typeface="Century Gothic" panose="020B0502020202020204" pitchFamily="34" charset="0"/>
              </a:rPr>
              <a:t>of the means by which the legal* and customary rights* and contested rights, are addressed by The Organization*; </a:t>
            </a:r>
          </a:p>
          <a:p>
            <a:pPr marL="342900" indent="-342900">
              <a:buFont typeface="+mj-lt"/>
              <a:buAutoNum type="arabicPeriod"/>
            </a:pPr>
            <a:r>
              <a:rPr lang="en-US" sz="1800" dirty="0">
                <a:latin typeface="Century Gothic" panose="020B0502020202020204" pitchFamily="34" charset="0"/>
              </a:rPr>
              <a:t>The </a:t>
            </a:r>
            <a:r>
              <a:rPr lang="en-US" sz="1800" b="1" dirty="0" smtClean="0">
                <a:solidFill>
                  <a:srgbClr val="FF0000"/>
                </a:solidFill>
                <a:latin typeface="Century Gothic" panose="020B0502020202020204" pitchFamily="34" charset="0"/>
              </a:rPr>
              <a:t>expressed</a:t>
            </a:r>
            <a:r>
              <a:rPr lang="en-US" sz="1800" dirty="0" smtClean="0">
                <a:solidFill>
                  <a:srgbClr val="FF0000"/>
                </a:solidFill>
                <a:latin typeface="Century Gothic" panose="020B0502020202020204" pitchFamily="34" charset="0"/>
              </a:rPr>
              <a:t> </a:t>
            </a:r>
            <a:r>
              <a:rPr lang="en-US" sz="1800" dirty="0" smtClean="0">
                <a:latin typeface="Century Gothic" panose="020B0502020202020204" pitchFamily="34" charset="0"/>
              </a:rPr>
              <a:t>aspirations </a:t>
            </a:r>
            <a:r>
              <a:rPr lang="en-US" sz="1800" dirty="0">
                <a:latin typeface="Century Gothic" panose="020B0502020202020204" pitchFamily="34" charset="0"/>
              </a:rPr>
              <a:t>and goals of indigenous peoples* related to management activities.</a:t>
            </a:r>
          </a:p>
          <a:p>
            <a:endParaRPr lang="en-CA" sz="1400" dirty="0">
              <a:latin typeface="Century Gothic" panose="020B0502020202020204" pitchFamily="34" charset="0"/>
            </a:endParaRPr>
          </a:p>
        </p:txBody>
      </p:sp>
    </p:spTree>
    <p:extLst>
      <p:ext uri="{BB962C8B-B14F-4D97-AF65-F5344CB8AC3E}">
        <p14:creationId xmlns:p14="http://schemas.microsoft.com/office/powerpoint/2010/main" val="104306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296" y="180303"/>
            <a:ext cx="8520111" cy="1033665"/>
          </a:xfrm>
        </p:spPr>
        <p:txBody>
          <a:bodyPr/>
          <a:lstStyle/>
          <a:p>
            <a:r>
              <a:rPr lang="en-CA" dirty="0" smtClean="0"/>
              <a:t>Building capacity to engage</a:t>
            </a:r>
            <a:endParaRPr lang="en-CA" dirty="0"/>
          </a:p>
        </p:txBody>
      </p:sp>
      <p:sp>
        <p:nvSpPr>
          <p:cNvPr id="3" name="Text Placeholder 2"/>
          <p:cNvSpPr>
            <a:spLocks noGrp="1"/>
          </p:cNvSpPr>
          <p:nvPr>
            <p:ph type="body" idx="1"/>
          </p:nvPr>
        </p:nvSpPr>
        <p:spPr>
          <a:xfrm>
            <a:off x="842827" y="1213968"/>
            <a:ext cx="7889047" cy="4971246"/>
          </a:xfrm>
          <a:ln>
            <a:solidFill>
              <a:schemeClr val="tx1"/>
            </a:solidFill>
          </a:ln>
        </p:spPr>
        <p:txBody>
          <a:bodyPr>
            <a:noAutofit/>
          </a:bodyPr>
          <a:lstStyle/>
          <a:p>
            <a:r>
              <a:rPr lang="en-US" sz="1800" b="1" dirty="0" smtClean="0">
                <a:solidFill>
                  <a:srgbClr val="FF0000"/>
                </a:solidFill>
                <a:latin typeface="Century Gothic" panose="020B0502020202020204" pitchFamily="34" charset="0"/>
              </a:rPr>
              <a:t>ADD</a:t>
            </a:r>
            <a:r>
              <a:rPr lang="en-US" sz="1800" dirty="0" smtClean="0">
                <a:solidFill>
                  <a:srgbClr val="FF0000"/>
                </a:solidFill>
                <a:latin typeface="Century Gothic" panose="020B0502020202020204" pitchFamily="34" charset="0"/>
              </a:rPr>
              <a:t> </a:t>
            </a:r>
            <a:r>
              <a:rPr lang="en-US" sz="1800" dirty="0" smtClean="0">
                <a:latin typeface="Century Gothic" panose="020B0502020202020204" pitchFamily="34" charset="0"/>
              </a:rPr>
              <a:t>from National Boreal Standard</a:t>
            </a:r>
          </a:p>
          <a:p>
            <a:r>
              <a:rPr lang="en-US" sz="1800" dirty="0" smtClean="0">
                <a:latin typeface="Century Gothic" panose="020B0502020202020204" pitchFamily="34" charset="0"/>
              </a:rPr>
              <a:t>3.1.3 The </a:t>
            </a:r>
            <a:r>
              <a:rPr lang="en-US" sz="1800" dirty="0">
                <a:latin typeface="Century Gothic" panose="020B0502020202020204" pitchFamily="34" charset="0"/>
              </a:rPr>
              <a:t>applicant participates in and/or supports the efforts of the affected Indigenous communities to develop the financial, technical and logistical capacity to enable them to participate in all aspects of forest management and development. This could include (but is not restricted to) activities ranging from planning and decision-making to the establishment of businesses or the pursuit of employment related to forest management.</a:t>
            </a:r>
          </a:p>
          <a:p>
            <a:r>
              <a:rPr lang="en-US" sz="1600" dirty="0" smtClean="0">
                <a:latin typeface="Century Gothic" panose="020B0502020202020204" pitchFamily="34" charset="0"/>
              </a:rPr>
              <a:t>Verifier</a:t>
            </a:r>
            <a:r>
              <a:rPr lang="en-US" sz="1600" dirty="0">
                <a:latin typeface="Century Gothic" panose="020B0502020202020204" pitchFamily="34" charset="0"/>
              </a:rPr>
              <a:t>:</a:t>
            </a:r>
          </a:p>
          <a:p>
            <a:pPr marL="285750" indent="-285750">
              <a:buFont typeface="Arial" panose="020B0604020202020204" pitchFamily="34" charset="0"/>
              <a:buChar char="•"/>
            </a:pPr>
            <a:r>
              <a:rPr lang="en-US" sz="1600" dirty="0" smtClean="0">
                <a:latin typeface="Century Gothic" panose="020B0502020202020204" pitchFamily="34" charset="0"/>
              </a:rPr>
              <a:t>The </a:t>
            </a:r>
            <a:r>
              <a:rPr lang="en-US" sz="1600" dirty="0">
                <a:latin typeface="Century Gothic" panose="020B0502020202020204" pitchFamily="34" charset="0"/>
              </a:rPr>
              <a:t>Indigenous communities are satisfied that the applicant is making reasonable effort to support or assist them to achieve their interests in forest development.</a:t>
            </a:r>
          </a:p>
          <a:p>
            <a:r>
              <a:rPr lang="en-US" sz="1600" dirty="0" smtClean="0">
                <a:latin typeface="Century Gothic" panose="020B0502020202020204" pitchFamily="34" charset="0"/>
              </a:rPr>
              <a:t>Intent</a:t>
            </a:r>
            <a:r>
              <a:rPr lang="en-US" sz="1600" dirty="0">
                <a:latin typeface="Century Gothic" panose="020B0502020202020204" pitchFamily="34" charset="0"/>
              </a:rPr>
              <a:t>, 3.1.3</a:t>
            </a:r>
          </a:p>
          <a:p>
            <a:r>
              <a:rPr lang="en-US" sz="1600" i="1" dirty="0">
                <a:latin typeface="Century Gothic" panose="020B0502020202020204" pitchFamily="34" charset="0"/>
              </a:rPr>
              <a:t>The applicant’s support of capacity building should encourage an increased role for Indigenous communities in forest management. The applicant encourages an environment leading to increasing roles and responsibilities for Indigenous communities leading to joint management, where that is the desired objective.</a:t>
            </a:r>
          </a:p>
          <a:p>
            <a:endParaRPr lang="en-CA" sz="1600" dirty="0">
              <a:latin typeface="Century Gothic" panose="020B0502020202020204" pitchFamily="34" charset="0"/>
            </a:endParaRPr>
          </a:p>
        </p:txBody>
      </p:sp>
    </p:spTree>
    <p:extLst>
      <p:ext uri="{BB962C8B-B14F-4D97-AF65-F5344CB8AC3E}">
        <p14:creationId xmlns:p14="http://schemas.microsoft.com/office/powerpoint/2010/main" val="2344826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21972"/>
            <a:ext cx="7886700" cy="1690487"/>
          </a:xfrm>
        </p:spPr>
        <p:txBody>
          <a:bodyPr>
            <a:normAutofit fontScale="90000"/>
          </a:bodyPr>
          <a:lstStyle/>
          <a:p>
            <a:r>
              <a:rPr lang="en-CA" dirty="0" smtClean="0"/>
              <a:t>Free, prior and informed consent </a:t>
            </a:r>
            <a:endParaRPr lang="en-CA" dirty="0"/>
          </a:p>
        </p:txBody>
      </p:sp>
      <p:sp>
        <p:nvSpPr>
          <p:cNvPr id="3" name="Text Placeholder 2"/>
          <p:cNvSpPr>
            <a:spLocks noGrp="1"/>
          </p:cNvSpPr>
          <p:nvPr>
            <p:ph type="body" idx="1"/>
          </p:nvPr>
        </p:nvSpPr>
        <p:spPr>
          <a:xfrm>
            <a:off x="623888" y="2012459"/>
            <a:ext cx="7886700" cy="4542887"/>
          </a:xfrm>
          <a:ln>
            <a:solidFill>
              <a:schemeClr val="tx1"/>
            </a:solidFill>
          </a:ln>
        </p:spPr>
        <p:txBody>
          <a:bodyPr>
            <a:noAutofit/>
          </a:bodyPr>
          <a:lstStyle/>
          <a:p>
            <a:r>
              <a:rPr lang="en-US" sz="1800" b="1" dirty="0" smtClean="0">
                <a:solidFill>
                  <a:srgbClr val="FF0000"/>
                </a:solidFill>
                <a:latin typeface="Century Gothic" panose="020B0502020202020204" pitchFamily="34" charset="0"/>
              </a:rPr>
              <a:t>ADAPT</a:t>
            </a:r>
            <a:r>
              <a:rPr lang="en-US" sz="1800" dirty="0" smtClean="0">
                <a:latin typeface="Century Gothic" panose="020B0502020202020204" pitchFamily="34" charset="0"/>
              </a:rPr>
              <a:t> from Draft 3 IGIs</a:t>
            </a:r>
          </a:p>
          <a:p>
            <a:r>
              <a:rPr lang="en-US" sz="1800" dirty="0" smtClean="0">
                <a:latin typeface="Century Gothic" panose="020B0502020202020204" pitchFamily="34" charset="0"/>
              </a:rPr>
              <a:t>3.2.4 </a:t>
            </a:r>
            <a:r>
              <a:rPr lang="en-US" sz="1800" dirty="0">
                <a:latin typeface="Century Gothic" panose="020B0502020202020204" pitchFamily="34" charset="0"/>
              </a:rPr>
              <a:t>Free, prior and informed consent* is granted by indigenous peoples* prior to management activities that affect their identified rights through a process that includes: </a:t>
            </a:r>
          </a:p>
          <a:p>
            <a:pPr marL="457200" indent="-457200">
              <a:buFont typeface="+mj-lt"/>
              <a:buAutoNum type="arabicPeriod"/>
            </a:pPr>
            <a:r>
              <a:rPr lang="en-US" sz="1800" dirty="0" smtClean="0">
                <a:latin typeface="Century Gothic" panose="020B0502020202020204" pitchFamily="34" charset="0"/>
              </a:rPr>
              <a:t>Ensuring </a:t>
            </a:r>
            <a:r>
              <a:rPr lang="en-US" sz="1800" dirty="0">
                <a:latin typeface="Century Gothic" panose="020B0502020202020204" pitchFamily="34" charset="0"/>
              </a:rPr>
              <a:t>indigenous peoples* know their rights and obligations regarding the resource; </a:t>
            </a:r>
          </a:p>
          <a:p>
            <a:pPr marL="457200" indent="-457200">
              <a:buFont typeface="+mj-lt"/>
              <a:buAutoNum type="arabicPeriod"/>
            </a:pPr>
            <a:r>
              <a:rPr lang="en-US" sz="1800" dirty="0" smtClean="0">
                <a:latin typeface="Century Gothic" panose="020B0502020202020204" pitchFamily="34" charset="0"/>
              </a:rPr>
              <a:t>Informing </a:t>
            </a:r>
            <a:r>
              <a:rPr lang="en-US" sz="1800" dirty="0">
                <a:latin typeface="Century Gothic" panose="020B0502020202020204" pitchFamily="34" charset="0"/>
              </a:rPr>
              <a:t>the indigenous peoples* of the value, in economic, social and environmental terms, of the resource over which </a:t>
            </a:r>
            <a:r>
              <a:rPr lang="en-US" sz="1800" b="1" dirty="0">
                <a:solidFill>
                  <a:srgbClr val="FF0000"/>
                </a:solidFill>
                <a:latin typeface="Century Gothic" panose="020B0502020202020204" pitchFamily="34" charset="0"/>
              </a:rPr>
              <a:t>their legal or rights may be impacted by management </a:t>
            </a:r>
            <a:r>
              <a:rPr lang="en-US" sz="1800" b="1" dirty="0" smtClean="0">
                <a:solidFill>
                  <a:srgbClr val="FF0000"/>
                </a:solidFill>
                <a:latin typeface="Century Gothic" panose="020B0502020202020204" pitchFamily="34" charset="0"/>
              </a:rPr>
              <a:t>activities</a:t>
            </a:r>
            <a:r>
              <a:rPr lang="en-US" sz="1800" dirty="0" smtClean="0">
                <a:latin typeface="Century Gothic" panose="020B0502020202020204" pitchFamily="34" charset="0"/>
              </a:rPr>
              <a:t> </a:t>
            </a:r>
            <a:r>
              <a:rPr lang="en-US" sz="1800" strike="sngStrike" dirty="0" smtClean="0">
                <a:latin typeface="Century Gothic" panose="020B0502020202020204" pitchFamily="34" charset="0"/>
              </a:rPr>
              <a:t>the are </a:t>
            </a:r>
            <a:r>
              <a:rPr lang="en-US" sz="1800" strike="sngStrike" dirty="0">
                <a:latin typeface="Century Gothic" panose="020B0502020202020204" pitchFamily="34" charset="0"/>
              </a:rPr>
              <a:t>considering delegation of control</a:t>
            </a:r>
            <a:r>
              <a:rPr lang="en-US" sz="1800" dirty="0">
                <a:latin typeface="Century Gothic" panose="020B0502020202020204" pitchFamily="34" charset="0"/>
              </a:rPr>
              <a:t>; </a:t>
            </a:r>
          </a:p>
          <a:p>
            <a:pPr marL="457200" indent="-457200">
              <a:buFont typeface="+mj-lt"/>
              <a:buAutoNum type="arabicPeriod"/>
            </a:pPr>
            <a:r>
              <a:rPr lang="en-US" sz="1800" dirty="0" smtClean="0">
                <a:latin typeface="Century Gothic" panose="020B0502020202020204" pitchFamily="34" charset="0"/>
              </a:rPr>
              <a:t>Informing </a:t>
            </a:r>
            <a:r>
              <a:rPr lang="en-US" sz="1800" dirty="0">
                <a:latin typeface="Century Gothic" panose="020B0502020202020204" pitchFamily="34" charset="0"/>
              </a:rPr>
              <a:t>the indigenous peoples* of their right to withhold consent to the proposed management activities to the extent necessary to protect rights, resources, lands and territories*; and </a:t>
            </a:r>
          </a:p>
          <a:p>
            <a:pPr marL="457200" indent="-457200">
              <a:buFont typeface="+mj-lt"/>
              <a:buAutoNum type="arabicPeriod"/>
            </a:pPr>
            <a:r>
              <a:rPr lang="en-US" sz="1800" dirty="0" smtClean="0">
                <a:latin typeface="Century Gothic" panose="020B0502020202020204" pitchFamily="34" charset="0"/>
              </a:rPr>
              <a:t>Informing </a:t>
            </a:r>
            <a:r>
              <a:rPr lang="en-US" sz="1800" dirty="0">
                <a:latin typeface="Century Gothic" panose="020B0502020202020204" pitchFamily="34" charset="0"/>
              </a:rPr>
              <a:t>the indigenous peoples* of the current and future planned forest* management activities.</a:t>
            </a:r>
          </a:p>
          <a:p>
            <a:pPr marL="457200" indent="-457200">
              <a:buFont typeface="+mj-lt"/>
              <a:buAutoNum type="arabicPeriod"/>
            </a:pPr>
            <a:endParaRPr lang="en-CA" sz="1800" dirty="0">
              <a:latin typeface="Century Gothic" panose="020B0502020202020204" pitchFamily="34" charset="0"/>
            </a:endParaRPr>
          </a:p>
        </p:txBody>
      </p:sp>
    </p:spTree>
    <p:extLst>
      <p:ext uri="{BB962C8B-B14F-4D97-AF65-F5344CB8AC3E}">
        <p14:creationId xmlns:p14="http://schemas.microsoft.com/office/powerpoint/2010/main" val="49542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54546"/>
            <a:ext cx="7886700" cy="1020787"/>
          </a:xfrm>
        </p:spPr>
        <p:txBody>
          <a:bodyPr/>
          <a:lstStyle/>
          <a:p>
            <a:r>
              <a:rPr lang="en-US" dirty="0" smtClean="0">
                <a:latin typeface="Century Gothic" panose="020B0502020202020204" pitchFamily="34" charset="0"/>
              </a:rPr>
              <a:t>Agenda</a:t>
            </a:r>
            <a:endParaRPr lang="en-US" dirty="0">
              <a:latin typeface="Century Gothic" panose="020B0502020202020204" pitchFamily="34" charset="0"/>
            </a:endParaRPr>
          </a:p>
        </p:txBody>
      </p:sp>
      <p:sp>
        <p:nvSpPr>
          <p:cNvPr id="3" name="Text Placeholder 2"/>
          <p:cNvSpPr>
            <a:spLocks noGrp="1"/>
          </p:cNvSpPr>
          <p:nvPr>
            <p:ph type="body" idx="1"/>
          </p:nvPr>
        </p:nvSpPr>
        <p:spPr>
          <a:xfrm>
            <a:off x="623888" y="1833385"/>
            <a:ext cx="8133746" cy="4412869"/>
          </a:xfrm>
        </p:spPr>
        <p:txBody>
          <a:bodyPr>
            <a:normAutofit lnSpcReduction="10000"/>
          </a:bodyPr>
          <a:lstStyle/>
          <a:p>
            <a:pPr marL="342900" indent="-342900">
              <a:buFont typeface="+mj-lt"/>
              <a:buAutoNum type="arabicPeriod"/>
            </a:pPr>
            <a:r>
              <a:rPr lang="en-US" dirty="0" smtClean="0">
                <a:latin typeface="Century Gothic" panose="020B0502020202020204" pitchFamily="34" charset="0"/>
              </a:rPr>
              <a:t>FSC, IGIs and Standards Revision </a:t>
            </a:r>
            <a:r>
              <a:rPr lang="en-US" sz="1400" dirty="0" smtClean="0">
                <a:solidFill>
                  <a:srgbClr val="0070C0"/>
                </a:solidFill>
                <a:latin typeface="Century Gothic" panose="020B0502020202020204" pitchFamily="34" charset="0"/>
              </a:rPr>
              <a:t>[Q&amp;A]</a:t>
            </a:r>
          </a:p>
          <a:p>
            <a:pPr marL="342900" indent="-342900">
              <a:buFont typeface="+mj-lt"/>
              <a:buAutoNum type="arabicPeriod"/>
            </a:pPr>
            <a:endParaRPr lang="en-US" sz="1400" dirty="0">
              <a:solidFill>
                <a:srgbClr val="0070C0"/>
              </a:solidFill>
              <a:latin typeface="Century Gothic" panose="020B0502020202020204" pitchFamily="34" charset="0"/>
            </a:endParaRPr>
          </a:p>
          <a:p>
            <a:pPr marL="342900" indent="-342900">
              <a:buFont typeface="+mj-lt"/>
              <a:buAutoNum type="arabicPeriod"/>
            </a:pPr>
            <a:r>
              <a:rPr lang="en-US" dirty="0" smtClean="0">
                <a:latin typeface="Century Gothic" panose="020B0502020202020204" pitchFamily="34" charset="0"/>
              </a:rPr>
              <a:t>Indigenous people’s rights and FSC Certification </a:t>
            </a:r>
            <a:r>
              <a:rPr lang="en-US" sz="1400" dirty="0">
                <a:solidFill>
                  <a:srgbClr val="0070C0"/>
                </a:solidFill>
                <a:latin typeface="Century Gothic" panose="020B0502020202020204" pitchFamily="34" charset="0"/>
              </a:rPr>
              <a:t>[Q&amp;A</a:t>
            </a:r>
            <a:r>
              <a:rPr lang="en-US" sz="1400" dirty="0" smtClean="0">
                <a:solidFill>
                  <a:srgbClr val="0070C0"/>
                </a:solidFill>
                <a:latin typeface="Century Gothic" panose="020B0502020202020204" pitchFamily="34" charset="0"/>
              </a:rPr>
              <a:t>]</a:t>
            </a:r>
            <a:endParaRPr lang="en-US" sz="1400" dirty="0" smtClean="0">
              <a:latin typeface="Century Gothic" panose="020B0502020202020204" pitchFamily="34" charset="0"/>
            </a:endParaRPr>
          </a:p>
          <a:p>
            <a:pPr marL="342900" indent="-342900">
              <a:buFont typeface="+mj-lt"/>
              <a:buAutoNum type="arabicPeriod"/>
            </a:pPr>
            <a:endParaRPr lang="en-US" dirty="0" smtClean="0">
              <a:latin typeface="Century Gothic" panose="020B0502020202020204" pitchFamily="34" charset="0"/>
            </a:endParaRPr>
          </a:p>
          <a:p>
            <a:pPr marL="342900" indent="-342900">
              <a:buFont typeface="+mj-lt"/>
              <a:buAutoNum type="arabicPeriod"/>
            </a:pPr>
            <a:r>
              <a:rPr lang="en-US" dirty="0" smtClean="0">
                <a:latin typeface="Century Gothic" panose="020B0502020202020204" pitchFamily="34" charset="0"/>
              </a:rPr>
              <a:t>Aboriginal Rights - Technical Expert Panel Discussion </a:t>
            </a:r>
            <a:r>
              <a:rPr lang="en-US" sz="1400" dirty="0">
                <a:solidFill>
                  <a:srgbClr val="0070C0"/>
                </a:solidFill>
                <a:latin typeface="Century Gothic" panose="020B0502020202020204" pitchFamily="34" charset="0"/>
              </a:rPr>
              <a:t>[</a:t>
            </a:r>
            <a:r>
              <a:rPr lang="en-US" sz="1400" dirty="0" smtClean="0">
                <a:solidFill>
                  <a:srgbClr val="0070C0"/>
                </a:solidFill>
                <a:latin typeface="Century Gothic" panose="020B0502020202020204" pitchFamily="34" charset="0"/>
              </a:rPr>
              <a:t>Q&amp;A after each section]</a:t>
            </a:r>
            <a:endParaRPr lang="en-US" sz="1400" dirty="0">
              <a:solidFill>
                <a:srgbClr val="0070C0"/>
              </a:solidFill>
              <a:latin typeface="Century Gothic" panose="020B0502020202020204" pitchFamily="34" charset="0"/>
            </a:endParaRPr>
          </a:p>
          <a:p>
            <a:pPr marL="342900" indent="-342900">
              <a:buFont typeface="+mj-lt"/>
              <a:buAutoNum type="arabicPeriod"/>
            </a:pPr>
            <a:endParaRPr lang="en-US" dirty="0" smtClean="0">
              <a:latin typeface="Century Gothic" panose="020B0502020202020204" pitchFamily="34" charset="0"/>
            </a:endParaRPr>
          </a:p>
          <a:p>
            <a:pPr marL="800100" lvl="1" indent="-342900">
              <a:buFont typeface="Arial" panose="020B0604020202020204" pitchFamily="34" charset="0"/>
              <a:buChar char="•"/>
            </a:pPr>
            <a:r>
              <a:rPr lang="en-US" sz="1600" dirty="0" smtClean="0">
                <a:solidFill>
                  <a:schemeClr val="tx1"/>
                </a:solidFill>
                <a:latin typeface="Century Gothic" panose="020B0502020202020204" pitchFamily="34" charset="0"/>
              </a:rPr>
              <a:t>Identification of </a:t>
            </a:r>
            <a:r>
              <a:rPr lang="en-US" sz="1600" dirty="0">
                <a:solidFill>
                  <a:schemeClr val="tx1"/>
                </a:solidFill>
                <a:latin typeface="Century Gothic" panose="020B0502020202020204" pitchFamily="34" charset="0"/>
              </a:rPr>
              <a:t>rights</a:t>
            </a:r>
            <a:r>
              <a:rPr lang="en-US" sz="1600" dirty="0">
                <a:solidFill>
                  <a:schemeClr val="accent5"/>
                </a:solidFill>
                <a:latin typeface="Century Gothic" panose="020B0502020202020204" pitchFamily="34" charset="0"/>
              </a:rPr>
              <a:t> </a:t>
            </a:r>
            <a:r>
              <a:rPr lang="en-US" sz="1600" dirty="0" smtClean="0">
                <a:solidFill>
                  <a:schemeClr val="accent5"/>
                </a:solidFill>
                <a:latin typeface="Century Gothic" panose="020B0502020202020204" pitchFamily="34" charset="0"/>
              </a:rPr>
              <a:t>(</a:t>
            </a:r>
            <a:r>
              <a:rPr lang="en-US" sz="1600" smtClean="0">
                <a:solidFill>
                  <a:schemeClr val="accent5"/>
                </a:solidFill>
                <a:latin typeface="Century Gothic" panose="020B0502020202020204" pitchFamily="34" charset="0"/>
              </a:rPr>
              <a:t>Peggy </a:t>
            </a:r>
            <a:r>
              <a:rPr lang="en-US" sz="1600" smtClean="0">
                <a:solidFill>
                  <a:schemeClr val="accent5"/>
                </a:solidFill>
                <a:latin typeface="Century Gothic" panose="020B0502020202020204" pitchFamily="34" charset="0"/>
              </a:rPr>
              <a:t>Smith, Russ Diabo)</a:t>
            </a:r>
            <a:endParaRPr lang="en-US" sz="1600" dirty="0" smtClean="0">
              <a:solidFill>
                <a:schemeClr val="accent5"/>
              </a:solidFill>
              <a:latin typeface="Century Gothic" panose="020B0502020202020204" pitchFamily="34" charset="0"/>
            </a:endParaRPr>
          </a:p>
          <a:p>
            <a:pPr marL="800100" lvl="1" indent="-342900">
              <a:buFont typeface="Arial" panose="020B0604020202020204" pitchFamily="34" charset="0"/>
              <a:buChar char="•"/>
            </a:pPr>
            <a:endParaRPr lang="en-US" sz="1600" dirty="0" smtClean="0">
              <a:solidFill>
                <a:schemeClr val="accent5"/>
              </a:solidFill>
              <a:latin typeface="Century Gothic" panose="020B0502020202020204" pitchFamily="34" charset="0"/>
            </a:endParaRPr>
          </a:p>
          <a:p>
            <a:pPr marL="800100" lvl="1" indent="-342900">
              <a:buFont typeface="Arial" panose="020B0604020202020204" pitchFamily="34" charset="0"/>
              <a:buChar char="•"/>
            </a:pPr>
            <a:r>
              <a:rPr lang="en-US" sz="1600" dirty="0" smtClean="0">
                <a:solidFill>
                  <a:schemeClr val="tx1"/>
                </a:solidFill>
                <a:latin typeface="Century Gothic" panose="020B0502020202020204" pitchFamily="34" charset="0"/>
              </a:rPr>
              <a:t>Capacity </a:t>
            </a:r>
            <a:r>
              <a:rPr lang="en-US" sz="1600" dirty="0">
                <a:solidFill>
                  <a:schemeClr val="tx1"/>
                </a:solidFill>
                <a:latin typeface="Century Gothic" panose="020B0502020202020204" pitchFamily="34" charset="0"/>
              </a:rPr>
              <a:t>Building </a:t>
            </a:r>
            <a:r>
              <a:rPr lang="en-US" sz="1600" dirty="0">
                <a:solidFill>
                  <a:schemeClr val="accent5"/>
                </a:solidFill>
                <a:latin typeface="Century Gothic" panose="020B0502020202020204" pitchFamily="34" charset="0"/>
              </a:rPr>
              <a:t>(Michel </a:t>
            </a:r>
            <a:r>
              <a:rPr lang="en-US" sz="1600" dirty="0" err="1" smtClean="0">
                <a:solidFill>
                  <a:schemeClr val="accent5"/>
                </a:solidFill>
                <a:latin typeface="Century Gothic" panose="020B0502020202020204" pitchFamily="34" charset="0"/>
              </a:rPr>
              <a:t>Mongeon</a:t>
            </a:r>
            <a:r>
              <a:rPr lang="en-US" sz="1600" dirty="0" smtClean="0">
                <a:solidFill>
                  <a:schemeClr val="accent5"/>
                </a:solidFill>
                <a:latin typeface="Century Gothic" panose="020B0502020202020204" pitchFamily="34" charset="0"/>
              </a:rPr>
              <a:t>, Kevin Gilles)</a:t>
            </a:r>
            <a:endParaRPr lang="en-US" sz="1600" dirty="0">
              <a:solidFill>
                <a:schemeClr val="accent5"/>
              </a:solidFill>
              <a:latin typeface="Century Gothic" panose="020B0502020202020204" pitchFamily="34" charset="0"/>
            </a:endParaRPr>
          </a:p>
          <a:p>
            <a:pPr marL="800100" lvl="1" indent="-342900">
              <a:buFont typeface="Arial" panose="020B0604020202020204" pitchFamily="34" charset="0"/>
              <a:buChar char="•"/>
            </a:pPr>
            <a:endParaRPr lang="en-US" sz="1600" dirty="0" smtClean="0">
              <a:solidFill>
                <a:schemeClr val="accent5"/>
              </a:solidFill>
              <a:latin typeface="Century Gothic" panose="020B0502020202020204" pitchFamily="34" charset="0"/>
            </a:endParaRPr>
          </a:p>
          <a:p>
            <a:pPr marL="800100" lvl="1" indent="-342900">
              <a:buFont typeface="Arial" panose="020B0604020202020204" pitchFamily="34" charset="0"/>
              <a:buChar char="•"/>
            </a:pPr>
            <a:r>
              <a:rPr lang="en-US" sz="1600" dirty="0" smtClean="0">
                <a:solidFill>
                  <a:schemeClr val="tx1"/>
                </a:solidFill>
                <a:latin typeface="Century Gothic" panose="020B0502020202020204" pitchFamily="34" charset="0"/>
              </a:rPr>
              <a:t>FSC and application of FPIC </a:t>
            </a:r>
            <a:r>
              <a:rPr lang="en-US" sz="1600" dirty="0" smtClean="0">
                <a:solidFill>
                  <a:schemeClr val="accent5"/>
                </a:solidFill>
                <a:latin typeface="Century Gothic" panose="020B0502020202020204" pitchFamily="34" charset="0"/>
              </a:rPr>
              <a:t>(</a:t>
            </a:r>
            <a:r>
              <a:rPr lang="it-IT" sz="1600" dirty="0">
                <a:solidFill>
                  <a:schemeClr val="accent5"/>
                </a:solidFill>
                <a:latin typeface="Century Gothic" panose="020B0502020202020204" pitchFamily="34" charset="0"/>
              </a:rPr>
              <a:t>Sandra Cardinal, </a:t>
            </a:r>
            <a:r>
              <a:rPr lang="it-IT" sz="1600" dirty="0" smtClean="0">
                <a:solidFill>
                  <a:schemeClr val="accent5"/>
                </a:solidFill>
                <a:latin typeface="Century Gothic" panose="020B0502020202020204" pitchFamily="34" charset="0"/>
              </a:rPr>
              <a:t>Sara Teitelbaum) </a:t>
            </a:r>
            <a:endParaRPr lang="en-US" sz="1600" dirty="0" smtClean="0">
              <a:solidFill>
                <a:schemeClr val="accent5"/>
              </a:solidFill>
              <a:latin typeface="Century Gothic" panose="020B0502020202020204" pitchFamily="34" charset="0"/>
            </a:endParaRPr>
          </a:p>
          <a:p>
            <a:pPr marL="800100" lvl="1" indent="-342900">
              <a:buFont typeface="Arial" panose="020B0604020202020204" pitchFamily="34" charset="0"/>
              <a:buChar char="•"/>
            </a:pPr>
            <a:endParaRPr lang="en-US" dirty="0">
              <a:solidFill>
                <a:schemeClr val="accent5"/>
              </a:solidFill>
              <a:latin typeface="Century Gothic" panose="020B0502020202020204" pitchFamily="34" charset="0"/>
            </a:endParaRPr>
          </a:p>
          <a:p>
            <a:pPr marL="342900" indent="-342900">
              <a:buFont typeface="Arial" panose="020B0604020202020204" pitchFamily="34" charset="0"/>
              <a:buChar char="•"/>
            </a:pPr>
            <a:endParaRPr lang="en-US" dirty="0" smtClean="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340923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622300" y="1798571"/>
            <a:ext cx="8064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CA" altLang="en-US" sz="2000" dirty="0">
                <a:latin typeface="Century Gothic" panose="020B0502020202020204" pitchFamily="34" charset="0"/>
              </a:rPr>
              <a:t>Each Nation has their own interests and priorities, sometimes forestry and sometimes with other pressing matters; </a:t>
            </a:r>
          </a:p>
          <a:p>
            <a:pPr eaLnBrk="1" hangingPunct="1">
              <a:buFont typeface="Arial" panose="020B0604020202020204" pitchFamily="34" charset="0"/>
              <a:buChar char="•"/>
            </a:pPr>
            <a:endParaRPr lang="en-CA" altLang="en-US" sz="2000" dirty="0">
              <a:latin typeface="Century Gothic" panose="020B0502020202020204" pitchFamily="34" charset="0"/>
            </a:endParaRPr>
          </a:p>
          <a:p>
            <a:pPr eaLnBrk="1" hangingPunct="1">
              <a:buFont typeface="Arial" panose="020B0604020202020204" pitchFamily="34" charset="0"/>
              <a:buChar char="•"/>
            </a:pPr>
            <a:r>
              <a:rPr lang="en-CA" altLang="en-US" sz="2000" dirty="0">
                <a:latin typeface="Century Gothic" panose="020B0502020202020204" pitchFamily="34" charset="0"/>
              </a:rPr>
              <a:t>There is high variability (varying circumstances, community and company interests, requirements and capacities); </a:t>
            </a:r>
          </a:p>
          <a:p>
            <a:pPr eaLnBrk="1" hangingPunct="1">
              <a:buFont typeface="Arial" panose="020B0604020202020204" pitchFamily="34" charset="0"/>
              <a:buChar char="•"/>
            </a:pPr>
            <a:endParaRPr lang="en-CA" altLang="en-US" sz="2000" dirty="0">
              <a:latin typeface="Century Gothic" panose="020B0502020202020204" pitchFamily="34" charset="0"/>
            </a:endParaRPr>
          </a:p>
          <a:p>
            <a:pPr eaLnBrk="1" hangingPunct="1">
              <a:buFont typeface="Arial" panose="020B0604020202020204" pitchFamily="34" charset="0"/>
              <a:buChar char="•"/>
            </a:pPr>
            <a:r>
              <a:rPr lang="en-CA" altLang="en-US" sz="2000" dirty="0">
                <a:latin typeface="Century Gothic" panose="020B0502020202020204" pitchFamily="34" charset="0"/>
              </a:rPr>
              <a:t>Having an agreement and being in agreement are </a:t>
            </a:r>
            <a:r>
              <a:rPr lang="en-CA" altLang="en-US" sz="2000" dirty="0" smtClean="0">
                <a:latin typeface="Century Gothic" panose="020B0502020202020204" pitchFamily="34" charset="0"/>
              </a:rPr>
              <a:t>different;  </a:t>
            </a:r>
            <a:endParaRPr lang="en-CA" altLang="en-US" sz="2000" dirty="0">
              <a:latin typeface="Century Gothic" panose="020B0502020202020204" pitchFamily="34" charset="0"/>
            </a:endParaRPr>
          </a:p>
          <a:p>
            <a:pPr eaLnBrk="1" hangingPunct="1">
              <a:buFont typeface="Arial" panose="020B0604020202020204" pitchFamily="34" charset="0"/>
              <a:buChar char="•"/>
            </a:pPr>
            <a:endParaRPr lang="en-CA" altLang="en-US" sz="2000" dirty="0">
              <a:latin typeface="Century Gothic" panose="020B0502020202020204" pitchFamily="34" charset="0"/>
            </a:endParaRPr>
          </a:p>
          <a:p>
            <a:pPr eaLnBrk="1" hangingPunct="1">
              <a:buFont typeface="Arial" panose="020B0604020202020204" pitchFamily="34" charset="0"/>
              <a:buChar char="•"/>
            </a:pPr>
            <a:r>
              <a:rPr lang="en-CA" altLang="en-US" sz="2000" dirty="0">
                <a:latin typeface="Century Gothic" panose="020B0502020202020204" pitchFamily="34" charset="0"/>
              </a:rPr>
              <a:t>Consent within agreements cannot be formulaic;  it will vary from Nation to Nation and there are different </a:t>
            </a:r>
            <a:r>
              <a:rPr lang="en-CA" altLang="en-US" sz="2000" dirty="0" smtClean="0">
                <a:latin typeface="Century Gothic" panose="020B0502020202020204" pitchFamily="34" charset="0"/>
              </a:rPr>
              <a:t>levels &amp; types of </a:t>
            </a:r>
            <a:r>
              <a:rPr lang="en-CA" altLang="en-US" sz="2000" dirty="0">
                <a:latin typeface="Century Gothic" panose="020B0502020202020204" pitchFamily="34" charset="0"/>
              </a:rPr>
              <a:t>consent</a:t>
            </a:r>
          </a:p>
          <a:p>
            <a:pPr eaLnBrk="1" hangingPunct="1">
              <a:buFont typeface="Arial" panose="020B0604020202020204" pitchFamily="34" charset="0"/>
              <a:buChar char="•"/>
            </a:pPr>
            <a:endParaRPr lang="en-CA" altLang="en-US" sz="2000" dirty="0">
              <a:latin typeface="Century Gothic" panose="020B0502020202020204" pitchFamily="34" charset="0"/>
            </a:endParaRPr>
          </a:p>
        </p:txBody>
      </p:sp>
      <p:sp>
        <p:nvSpPr>
          <p:cNvPr id="22531" name="Rectangle 2"/>
          <p:cNvSpPr>
            <a:spLocks noChangeArrowheads="1"/>
          </p:cNvSpPr>
          <p:nvPr/>
        </p:nvSpPr>
        <p:spPr bwMode="auto">
          <a:xfrm>
            <a:off x="6269038" y="130175"/>
            <a:ext cx="1820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sz="3600">
                <a:solidFill>
                  <a:schemeClr val="bg1"/>
                </a:solidFill>
                <a:latin typeface="Century Gothic" panose="020B0502020202020204" pitchFamily="34" charset="0"/>
              </a:rPr>
              <a:t>Closing</a:t>
            </a:r>
          </a:p>
        </p:txBody>
      </p:sp>
    </p:spTree>
    <p:extLst>
      <p:ext uri="{BB962C8B-B14F-4D97-AF65-F5344CB8AC3E}">
        <p14:creationId xmlns:p14="http://schemas.microsoft.com/office/powerpoint/2010/main" val="428150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6269038" y="130175"/>
            <a:ext cx="1820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sz="3600">
                <a:solidFill>
                  <a:schemeClr val="bg1"/>
                </a:solidFill>
                <a:latin typeface="Century Gothic" panose="020B0502020202020204" pitchFamily="34" charset="0"/>
              </a:rPr>
              <a:t>Closing</a:t>
            </a:r>
          </a:p>
        </p:txBody>
      </p:sp>
      <p:sp>
        <p:nvSpPr>
          <p:cNvPr id="4" name="Content Placeholder 2"/>
          <p:cNvSpPr txBox="1">
            <a:spLocks/>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smtClean="0">
                <a:latin typeface="Century Gothic" panose="020B0502020202020204" pitchFamily="34" charset="0"/>
                <a:cs typeface="Gill Sans"/>
              </a:rPr>
              <a:t>FPIC as an ongoing and flexible process</a:t>
            </a:r>
          </a:p>
          <a:p>
            <a:pPr marL="514350" indent="-514350">
              <a:buFont typeface="+mj-lt"/>
              <a:buAutoNum type="arabicPeriod"/>
            </a:pPr>
            <a:r>
              <a:rPr lang="en-US" dirty="0" smtClean="0">
                <a:latin typeface="Century Gothic" panose="020B0502020202020204" pitchFamily="34" charset="0"/>
                <a:cs typeface="Gill Sans"/>
              </a:rPr>
              <a:t>Clarity between parties on what FPIC means</a:t>
            </a:r>
          </a:p>
          <a:p>
            <a:pPr marL="514350" indent="-514350">
              <a:buFont typeface="+mj-lt"/>
              <a:buAutoNum type="arabicPeriod"/>
            </a:pPr>
            <a:r>
              <a:rPr lang="en-US" dirty="0" smtClean="0">
                <a:latin typeface="Century Gothic" panose="020B0502020202020204" pitchFamily="34" charset="0"/>
                <a:cs typeface="Gill Sans"/>
              </a:rPr>
              <a:t>A focus on relationship-building </a:t>
            </a:r>
          </a:p>
          <a:p>
            <a:pPr marL="514350" indent="-514350">
              <a:buFont typeface="+mj-lt"/>
              <a:buAutoNum type="arabicPeriod"/>
            </a:pPr>
            <a:r>
              <a:rPr lang="en-US" dirty="0" smtClean="0">
                <a:latin typeface="Century Gothic" panose="020B0502020202020204" pitchFamily="34" charset="0"/>
                <a:cs typeface="Gill Sans"/>
              </a:rPr>
              <a:t>Sufficient time and resources</a:t>
            </a:r>
          </a:p>
          <a:p>
            <a:pPr marL="514350" indent="-514350">
              <a:buFont typeface="+mj-lt"/>
              <a:buAutoNum type="arabicPeriod"/>
            </a:pPr>
            <a:r>
              <a:rPr lang="en-US" dirty="0" smtClean="0">
                <a:latin typeface="Century Gothic" panose="020B0502020202020204" pitchFamily="34" charset="0"/>
                <a:cs typeface="Gill Sans"/>
              </a:rPr>
              <a:t>Building an inclusive process</a:t>
            </a:r>
          </a:p>
          <a:p>
            <a:pPr marL="514350" indent="-514350">
              <a:buFont typeface="+mj-lt"/>
              <a:buAutoNum type="arabicPeriod"/>
            </a:pPr>
            <a:r>
              <a:rPr lang="en-US" dirty="0" smtClean="0">
                <a:latin typeface="Century Gothic" panose="020B0502020202020204" pitchFamily="34" charset="0"/>
                <a:cs typeface="Gill Sans"/>
              </a:rPr>
              <a:t>Rigorous auditing</a:t>
            </a:r>
          </a:p>
          <a:p>
            <a:pPr marL="514350" indent="-514350">
              <a:buFont typeface="+mj-lt"/>
              <a:buAutoNum type="arabicPeriod"/>
            </a:pPr>
            <a:r>
              <a:rPr lang="en-US" dirty="0" smtClean="0">
                <a:latin typeface="Century Gothic" panose="020B0502020202020204" pitchFamily="34" charset="0"/>
                <a:cs typeface="Gill Sans"/>
              </a:rPr>
              <a:t>Unpacking the issue of consent</a:t>
            </a:r>
          </a:p>
          <a:p>
            <a:pPr marL="0" indent="0">
              <a:buFont typeface="Arial" panose="020B0604020202020204" pitchFamily="34" charset="0"/>
              <a:buNone/>
            </a:pPr>
            <a:endParaRPr lang="en-US" dirty="0">
              <a:latin typeface="Century Gothic" panose="020B0502020202020204" pitchFamily="34" charset="0"/>
              <a:cs typeface="Gill Sans"/>
            </a:endParaRPr>
          </a:p>
        </p:txBody>
      </p:sp>
    </p:spTree>
    <p:extLst>
      <p:ext uri="{BB962C8B-B14F-4D97-AF65-F5344CB8AC3E}">
        <p14:creationId xmlns:p14="http://schemas.microsoft.com/office/powerpoint/2010/main" val="14740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630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348538" y="533400"/>
            <a:ext cx="1795462" cy="354013"/>
          </a:xfrm>
          <a:prstGeom prst="rect">
            <a:avLst/>
          </a:prstGeom>
          <a:noFill/>
        </p:spPr>
        <p:txBody>
          <a:bodyPr>
            <a:spAutoFit/>
          </a:bodyPr>
          <a:lstStyle/>
          <a:p>
            <a:pPr>
              <a:defRPr/>
            </a:pPr>
            <a:r>
              <a:rPr lang="en-CA" sz="1700" dirty="0">
                <a:solidFill>
                  <a:schemeClr val="bg1"/>
                </a:solidFill>
                <a:latin typeface="+mj-lt"/>
                <a:cs typeface="Arial" charset="0"/>
              </a:rPr>
              <a:t>FSC® Canada</a:t>
            </a:r>
          </a:p>
        </p:txBody>
      </p:sp>
      <p:sp>
        <p:nvSpPr>
          <p:cNvPr id="23556" name="Rectangle 15"/>
          <p:cNvSpPr>
            <a:spLocks noChangeArrowheads="1"/>
          </p:cNvSpPr>
          <p:nvPr/>
        </p:nvSpPr>
        <p:spPr bwMode="auto">
          <a:xfrm>
            <a:off x="126106" y="5352670"/>
            <a:ext cx="422695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7000"/>
              </a:lnSpc>
              <a:spcBef>
                <a:spcPct val="0"/>
              </a:spcBef>
              <a:buFontTx/>
              <a:buNone/>
            </a:pPr>
            <a:r>
              <a:rPr lang="en-CA" altLang="en-US" sz="1600" b="1" dirty="0">
                <a:solidFill>
                  <a:srgbClr val="000000"/>
                </a:solidFill>
                <a:latin typeface="Century Gothic" panose="020B0502020202020204" pitchFamily="34" charset="0"/>
                <a:ea typeface="Times New Roman" panose="02020603050405020304" pitchFamily="18" charset="0"/>
                <a:cs typeface="CenturyGothic-Bold"/>
              </a:rPr>
              <a:t>Vivian </a:t>
            </a:r>
            <a:r>
              <a:rPr lang="en-CA" altLang="en-US" sz="1600" b="1" dirty="0" smtClean="0">
                <a:solidFill>
                  <a:srgbClr val="000000"/>
                </a:solidFill>
                <a:latin typeface="Century Gothic" panose="020B0502020202020204" pitchFamily="34" charset="0"/>
                <a:ea typeface="Times New Roman" panose="02020603050405020304" pitchFamily="18" charset="0"/>
                <a:cs typeface="CenturyGothic-Bold"/>
              </a:rPr>
              <a:t>Peachey</a:t>
            </a:r>
          </a:p>
          <a:p>
            <a:pPr eaLnBrk="1" hangingPunct="1">
              <a:lnSpc>
                <a:spcPct val="107000"/>
              </a:lnSpc>
              <a:spcBef>
                <a:spcPct val="0"/>
              </a:spcBef>
              <a:buFontTx/>
              <a:buNone/>
            </a:pPr>
            <a:r>
              <a:rPr lang="en-CA" altLang="en-US" sz="1600" dirty="0" smtClean="0">
                <a:solidFill>
                  <a:srgbClr val="000000"/>
                </a:solidFill>
                <a:latin typeface="Century Gothic" panose="020B0502020202020204" pitchFamily="34" charset="0"/>
                <a:ea typeface="Times New Roman" panose="02020603050405020304" pitchFamily="18" charset="0"/>
                <a:cs typeface="CenturyGothic-Bold"/>
              </a:rPr>
              <a:t>Director </a:t>
            </a:r>
            <a:r>
              <a:rPr lang="en-CA" altLang="en-US" sz="1600" dirty="0">
                <a:solidFill>
                  <a:srgbClr val="000000"/>
                </a:solidFill>
                <a:latin typeface="Century Gothic" panose="020B0502020202020204" pitchFamily="34" charset="0"/>
                <a:ea typeface="Times New Roman" panose="02020603050405020304" pitchFamily="18" charset="0"/>
                <a:cs typeface="CenturyGothic-Bold"/>
              </a:rPr>
              <a:t>of Standards and Policy </a:t>
            </a:r>
          </a:p>
          <a:p>
            <a:pPr eaLnBrk="1" hangingPunct="1">
              <a:lnSpc>
                <a:spcPct val="107000"/>
              </a:lnSpc>
              <a:spcBef>
                <a:spcPct val="0"/>
              </a:spcBef>
              <a:buFontTx/>
              <a:buNone/>
            </a:pPr>
            <a:r>
              <a:rPr lang="en-CA" altLang="en-US" sz="1300" dirty="0">
                <a:solidFill>
                  <a:srgbClr val="000000"/>
                </a:solidFill>
                <a:latin typeface="Century Gothic" panose="020B0502020202020204" pitchFamily="34" charset="0"/>
                <a:ea typeface="Times New Roman" panose="02020603050405020304" pitchFamily="18" charset="0"/>
                <a:cs typeface="CenturyGothic-Bold"/>
              </a:rPr>
              <a:t>647-528-0140</a:t>
            </a:r>
          </a:p>
          <a:p>
            <a:pPr eaLnBrk="1" hangingPunct="1">
              <a:lnSpc>
                <a:spcPct val="107000"/>
              </a:lnSpc>
              <a:spcBef>
                <a:spcPct val="0"/>
              </a:spcBef>
              <a:buFontTx/>
              <a:buNone/>
            </a:pPr>
            <a:r>
              <a:rPr lang="en-CA" altLang="en-US" sz="1300" dirty="0" smtClean="0">
                <a:solidFill>
                  <a:srgbClr val="000000"/>
                </a:solidFill>
                <a:latin typeface="Century Gothic" panose="020B0502020202020204" pitchFamily="34" charset="0"/>
                <a:ea typeface="Times New Roman" panose="02020603050405020304" pitchFamily="18" charset="0"/>
                <a:cs typeface="CenturyGothic-Bold"/>
                <a:hlinkClick r:id="rId3"/>
              </a:rPr>
              <a:t>v.peachey@ca.fsc.org</a:t>
            </a:r>
            <a:r>
              <a:rPr lang="en-CA" altLang="en-US" sz="1300" dirty="0" smtClean="0">
                <a:solidFill>
                  <a:srgbClr val="000000"/>
                </a:solidFill>
                <a:latin typeface="Century Gothic" panose="020B0502020202020204" pitchFamily="34" charset="0"/>
                <a:ea typeface="Times New Roman" panose="02020603050405020304" pitchFamily="18" charset="0"/>
                <a:cs typeface="CenturyGothic-Bold"/>
              </a:rPr>
              <a:t> </a:t>
            </a:r>
            <a:endParaRPr lang="en-CA" altLang="en-US" sz="1300" dirty="0">
              <a:latin typeface="Century Gothic" panose="020B0502020202020204" pitchFamily="34" charset="0"/>
              <a:ea typeface="Times New Roman" panose="02020603050405020304" pitchFamily="18" charset="0"/>
              <a:cs typeface="CenturyGothic-Bold"/>
            </a:endParaRPr>
          </a:p>
        </p:txBody>
      </p:sp>
      <p:sp>
        <p:nvSpPr>
          <p:cNvPr id="3" name="TextBox 2"/>
          <p:cNvSpPr txBox="1"/>
          <p:nvPr/>
        </p:nvSpPr>
        <p:spPr>
          <a:xfrm>
            <a:off x="3949525" y="4005330"/>
            <a:ext cx="1264000" cy="369332"/>
          </a:xfrm>
          <a:prstGeom prst="rect">
            <a:avLst/>
          </a:prstGeom>
          <a:noFill/>
        </p:spPr>
        <p:txBody>
          <a:bodyPr wrap="none" rtlCol="0">
            <a:spAutoFit/>
          </a:bodyPr>
          <a:lstStyle/>
          <a:p>
            <a:r>
              <a:rPr lang="en-CA" i="1" dirty="0" smtClean="0"/>
              <a:t>Thank you. </a:t>
            </a:r>
            <a:endParaRPr lang="en-CA" i="1" dirty="0"/>
          </a:p>
        </p:txBody>
      </p:sp>
    </p:spTree>
    <p:extLst>
      <p:ext uri="{BB962C8B-B14F-4D97-AF65-F5344CB8AC3E}">
        <p14:creationId xmlns:p14="http://schemas.microsoft.com/office/powerpoint/2010/main" val="3182667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600200"/>
            <a:ext cx="8229600" cy="1295400"/>
          </a:xfrm>
        </p:spPr>
        <p:txBody>
          <a:bodyPr/>
          <a:lstStyle/>
          <a:p>
            <a:pPr marL="0" indent="0" algn="ctr">
              <a:buFontTx/>
              <a:buNone/>
            </a:pPr>
            <a:r>
              <a:rPr lang="en-US" altLang="en-US" sz="2400" smtClean="0">
                <a:latin typeface="Century Gothic" panose="020B0502020202020204" pitchFamily="34" charset="0"/>
                <a:ea typeface="ＭＳ Ｐゴシック" panose="020B0600070205080204" pitchFamily="34" charset="-128"/>
              </a:rPr>
              <a:t>The world</a:t>
            </a:r>
            <a:r>
              <a:rPr lang="en-US" altLang="ja-JP" sz="2400" smtClean="0">
                <a:latin typeface="Century Gothic" panose="020B0502020202020204" pitchFamily="34" charset="0"/>
              </a:rPr>
              <a:t>’s forests meet the social, ecological, and economic rights and needs of the present generation </a:t>
            </a:r>
            <a:r>
              <a:rPr lang="en-US" altLang="en-US" sz="2400" smtClean="0">
                <a:latin typeface="Century Gothic" panose="020B0502020202020204" pitchFamily="34" charset="0"/>
                <a:ea typeface="ＭＳ Ｐゴシック" panose="020B0600070205080204" pitchFamily="34" charset="-128"/>
              </a:rPr>
              <a:t>without compromising those of future generations.</a:t>
            </a:r>
          </a:p>
          <a:p>
            <a:pPr marL="0" indent="0" algn="ctr"/>
            <a:endParaRPr lang="en-US" altLang="en-US" sz="2200" smtClean="0">
              <a:latin typeface="Corbel" panose="020B0503020204020204" pitchFamily="34" charset="0"/>
              <a:ea typeface="ＭＳ Ｐゴシック" panose="020B0600070205080204" pitchFamily="34" charset="-128"/>
            </a:endParaRPr>
          </a:p>
        </p:txBody>
      </p:sp>
      <p:sp>
        <p:nvSpPr>
          <p:cNvPr id="8195" name="Title 1"/>
          <p:cNvSpPr>
            <a:spLocks noGrp="1"/>
          </p:cNvSpPr>
          <p:nvPr>
            <p:ph type="title" idx="4294967295"/>
          </p:nvPr>
        </p:nvSpPr>
        <p:spPr>
          <a:xfrm>
            <a:off x="1295400" y="701675"/>
            <a:ext cx="3048000" cy="554038"/>
          </a:xfrm>
        </p:spPr>
        <p:txBody>
          <a:bodyPr/>
          <a:lstStyle/>
          <a:p>
            <a:r>
              <a:rPr lang="en-US" altLang="en-US" sz="2800" smtClean="0">
                <a:solidFill>
                  <a:schemeClr val="bg1"/>
                </a:solidFill>
                <a:latin typeface="Century Gothic" panose="020B0502020202020204" pitchFamily="34" charset="0"/>
                <a:ea typeface="ＭＳ Ｐゴシック" panose="020B0600070205080204" pitchFamily="34" charset="-128"/>
              </a:rPr>
              <a:t>Our Vision</a:t>
            </a:r>
          </a:p>
        </p:txBody>
      </p:sp>
      <p:pic>
        <p:nvPicPr>
          <p:cNvPr id="8196" name="Picture 5" descr="Canopy comparisons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30538"/>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348538" y="533400"/>
            <a:ext cx="1795462" cy="354013"/>
          </a:xfrm>
          <a:prstGeom prst="rect">
            <a:avLst/>
          </a:prstGeom>
          <a:noFill/>
        </p:spPr>
        <p:txBody>
          <a:bodyPr>
            <a:spAutoFit/>
          </a:bodyPr>
          <a:lstStyle/>
          <a:p>
            <a:pPr>
              <a:defRPr/>
            </a:pPr>
            <a:r>
              <a:rPr lang="en-CA" sz="1700" dirty="0">
                <a:solidFill>
                  <a:schemeClr val="bg1"/>
                </a:solidFill>
                <a:latin typeface="+mj-lt"/>
                <a:cs typeface="Arial" charset="0"/>
              </a:rPr>
              <a:t>FSC® Canada</a:t>
            </a:r>
          </a:p>
        </p:txBody>
      </p:sp>
      <p:sp>
        <p:nvSpPr>
          <p:cNvPr id="2" name="Oval 1"/>
          <p:cNvSpPr/>
          <p:nvPr/>
        </p:nvSpPr>
        <p:spPr>
          <a:xfrm>
            <a:off x="330200" y="3289300"/>
            <a:ext cx="2603500" cy="2654300"/>
          </a:xfrm>
          <a:prstGeom prst="ellipse">
            <a:avLst/>
          </a:pr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Oval 6"/>
          <p:cNvSpPr/>
          <p:nvPr/>
        </p:nvSpPr>
        <p:spPr>
          <a:xfrm>
            <a:off x="3162300" y="3282950"/>
            <a:ext cx="2603500" cy="2654300"/>
          </a:xfrm>
          <a:prstGeom prst="ellipse">
            <a:avLst/>
          </a:pr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Oval 7"/>
          <p:cNvSpPr/>
          <p:nvPr/>
        </p:nvSpPr>
        <p:spPr>
          <a:xfrm>
            <a:off x="6046788" y="3308350"/>
            <a:ext cx="2603500" cy="2654300"/>
          </a:xfrm>
          <a:prstGeom prst="ellipse">
            <a:avLst/>
          </a:pr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201" name="Text Box 12"/>
          <p:cNvSpPr txBox="1">
            <a:spLocks noChangeArrowheads="1"/>
          </p:cNvSpPr>
          <p:nvPr/>
        </p:nvSpPr>
        <p:spPr bwMode="auto">
          <a:xfrm>
            <a:off x="527050" y="4140200"/>
            <a:ext cx="2209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400">
                <a:latin typeface="Century Gothic" panose="020B0502020202020204" pitchFamily="34" charset="0"/>
              </a:rPr>
              <a:t>Rights of Aboriginal Peoples and local communities are respected.</a:t>
            </a:r>
          </a:p>
        </p:txBody>
      </p:sp>
      <p:sp>
        <p:nvSpPr>
          <p:cNvPr id="8202" name="Text Box 10"/>
          <p:cNvSpPr txBox="1">
            <a:spLocks noChangeArrowheads="1"/>
          </p:cNvSpPr>
          <p:nvPr/>
        </p:nvSpPr>
        <p:spPr bwMode="auto">
          <a:xfrm>
            <a:off x="3359150" y="4254500"/>
            <a:ext cx="2209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400">
                <a:latin typeface="Century Gothic" panose="020B0502020202020204" pitchFamily="34" charset="0"/>
              </a:rPr>
              <a:t>Wildlife habitat &amp; species protected ….</a:t>
            </a:r>
          </a:p>
        </p:txBody>
      </p:sp>
      <p:sp>
        <p:nvSpPr>
          <p:cNvPr id="8203" name="Text Box 10"/>
          <p:cNvSpPr txBox="1">
            <a:spLocks noChangeArrowheads="1"/>
          </p:cNvSpPr>
          <p:nvPr/>
        </p:nvSpPr>
        <p:spPr bwMode="auto">
          <a:xfrm>
            <a:off x="6243638" y="4275138"/>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400">
                <a:latin typeface="Century Gothic" panose="020B0502020202020204" pitchFamily="34" charset="0"/>
              </a:rPr>
              <a:t>Economically viable forest management</a:t>
            </a:r>
          </a:p>
        </p:txBody>
      </p:sp>
    </p:spTree>
    <p:extLst>
      <p:ext uri="{BB962C8B-B14F-4D97-AF65-F5344CB8AC3E}">
        <p14:creationId xmlns:p14="http://schemas.microsoft.com/office/powerpoint/2010/main" val="404359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447800" y="723900"/>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chemeClr val="bg1"/>
                </a:solidFill>
                <a:latin typeface="Century Gothic" panose="020B0502020202020204" pitchFamily="34" charset="0"/>
              </a:rPr>
              <a:t>What is FSC?</a:t>
            </a:r>
          </a:p>
        </p:txBody>
      </p:sp>
      <p:grpSp>
        <p:nvGrpSpPr>
          <p:cNvPr id="10243" name="Group 17"/>
          <p:cNvGrpSpPr>
            <a:grpSpLocks/>
          </p:cNvGrpSpPr>
          <p:nvPr/>
        </p:nvGrpSpPr>
        <p:grpSpPr bwMode="auto">
          <a:xfrm>
            <a:off x="304800" y="1635125"/>
            <a:ext cx="4419600" cy="4506913"/>
            <a:chOff x="381000" y="1055097"/>
            <a:chExt cx="4800600" cy="4964703"/>
          </a:xfrm>
        </p:grpSpPr>
        <p:grpSp>
          <p:nvGrpSpPr>
            <p:cNvPr id="10248" name="Group 59"/>
            <p:cNvGrpSpPr>
              <a:grpSpLocks/>
            </p:cNvGrpSpPr>
            <p:nvPr/>
          </p:nvGrpSpPr>
          <p:grpSpPr bwMode="auto">
            <a:xfrm>
              <a:off x="533400" y="1055097"/>
              <a:ext cx="4495800" cy="4912628"/>
              <a:chOff x="61686" y="740132"/>
              <a:chExt cx="4495800" cy="4912628"/>
            </a:xfrm>
          </p:grpSpPr>
          <p:pic>
            <p:nvPicPr>
              <p:cNvPr id="7" name="Picture 8" descr="\\FSC-TOR-FS01\Users\monika\My Documents\My Pictures\New Folder (2)\fsclog.JPG"/>
              <p:cNvPicPr>
                <a:picLocks noChangeAspect="1" noChangeArrowheads="1"/>
              </p:cNvPicPr>
              <p:nvPr/>
            </p:nvPicPr>
            <p:blipFill>
              <a:blip r:embed="rId2" cstate="print"/>
              <a:srcRect l="2833"/>
              <a:stretch>
                <a:fillRect/>
              </a:stretch>
            </p:blipFill>
            <p:spPr bwMode="auto">
              <a:xfrm>
                <a:off x="3240534" y="2813233"/>
                <a:ext cx="1089891" cy="1202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FSC-TOR-FS01\Users\monika\My Documents\My Pictures\New Folder (2)\fscwood3.JPG"/>
              <p:cNvPicPr>
                <a:picLocks noChangeAspect="1" noChangeArrowheads="1"/>
              </p:cNvPicPr>
              <p:nvPr/>
            </p:nvPicPr>
            <p:blipFill>
              <a:blip r:embed="rId3" cstate="print"/>
              <a:srcRect/>
              <a:stretch>
                <a:fillRect/>
              </a:stretch>
            </p:blipFill>
            <p:spPr bwMode="auto">
              <a:xfrm>
                <a:off x="2423116" y="4426527"/>
                <a:ext cx="973338" cy="944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6" descr="\\FSC-TOR-FS01\Users\monika\My Documents\My Pictures\New Folder (2)\paper2.JPG"/>
              <p:cNvPicPr>
                <a:picLocks noChangeAspect="1" noChangeArrowheads="1"/>
              </p:cNvPicPr>
              <p:nvPr/>
            </p:nvPicPr>
            <p:blipFill>
              <a:blip r:embed="rId4" cstate="print"/>
              <a:srcRect/>
              <a:stretch>
                <a:fillRect/>
              </a:stretch>
            </p:blipFill>
            <p:spPr bwMode="auto">
              <a:xfrm>
                <a:off x="1514874" y="4168833"/>
                <a:ext cx="1062803" cy="949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253" name="TextBox 24"/>
              <p:cNvSpPr txBox="1">
                <a:spLocks noChangeArrowheads="1"/>
              </p:cNvSpPr>
              <p:nvPr/>
            </p:nvSpPr>
            <p:spPr bwMode="auto">
              <a:xfrm>
                <a:off x="1436599" y="740132"/>
                <a:ext cx="17005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latin typeface="Century Gothic" panose="020B0502020202020204" pitchFamily="34" charset="0"/>
                  </a:rPr>
                  <a:t>Responsible</a:t>
                </a:r>
                <a:br>
                  <a:rPr lang="en-US" altLang="en-US" sz="1100">
                    <a:latin typeface="Century Gothic" panose="020B0502020202020204" pitchFamily="34" charset="0"/>
                  </a:rPr>
                </a:br>
                <a:r>
                  <a:rPr lang="en-US" altLang="en-US" sz="1100">
                    <a:latin typeface="Century Gothic" panose="020B0502020202020204" pitchFamily="34" charset="0"/>
                  </a:rPr>
                  <a:t> Forest Management</a:t>
                </a:r>
              </a:p>
            </p:txBody>
          </p:sp>
          <p:sp>
            <p:nvSpPr>
              <p:cNvPr id="10254" name="TextBox 25"/>
              <p:cNvSpPr txBox="1">
                <a:spLocks noChangeArrowheads="1"/>
              </p:cNvSpPr>
              <p:nvPr/>
            </p:nvSpPr>
            <p:spPr bwMode="auto">
              <a:xfrm>
                <a:off x="3013474" y="2362200"/>
                <a:ext cx="1544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latin typeface="Century Gothic" panose="020B0502020202020204" pitchFamily="34" charset="0"/>
                  </a:rPr>
                  <a:t>Supply Chain </a:t>
                </a:r>
              </a:p>
              <a:p>
                <a:pPr algn="ctr" eaLnBrk="1" hangingPunct="1">
                  <a:spcBef>
                    <a:spcPct val="0"/>
                  </a:spcBef>
                  <a:buFontTx/>
                  <a:buNone/>
                </a:pPr>
                <a:r>
                  <a:rPr lang="en-US" altLang="en-US" sz="1100">
                    <a:latin typeface="Century Gothic" panose="020B0502020202020204" pitchFamily="34" charset="0"/>
                  </a:rPr>
                  <a:t>Tracking</a:t>
                </a:r>
              </a:p>
            </p:txBody>
          </p:sp>
          <p:sp>
            <p:nvSpPr>
              <p:cNvPr id="10255" name="TextBox 26"/>
              <p:cNvSpPr txBox="1">
                <a:spLocks noChangeArrowheads="1"/>
              </p:cNvSpPr>
              <p:nvPr/>
            </p:nvSpPr>
            <p:spPr bwMode="auto">
              <a:xfrm>
                <a:off x="1757411" y="5391150"/>
                <a:ext cx="12715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Century Gothic" panose="020B0502020202020204" pitchFamily="34" charset="0"/>
                  </a:rPr>
                  <a:t>Product Label</a:t>
                </a:r>
              </a:p>
            </p:txBody>
          </p:sp>
          <p:sp>
            <p:nvSpPr>
              <p:cNvPr id="10256" name="TextBox 27"/>
              <p:cNvSpPr txBox="1">
                <a:spLocks noChangeArrowheads="1"/>
              </p:cNvSpPr>
              <p:nvPr/>
            </p:nvSpPr>
            <p:spPr bwMode="auto">
              <a:xfrm>
                <a:off x="61686" y="2362200"/>
                <a:ext cx="1544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latin typeface="Century Gothic" panose="020B0502020202020204" pitchFamily="34" charset="0"/>
                  </a:rPr>
                  <a:t>Healthy Forests </a:t>
                </a:r>
              </a:p>
              <a:p>
                <a:pPr algn="ctr" eaLnBrk="1" hangingPunct="1">
                  <a:spcBef>
                    <a:spcPct val="0"/>
                  </a:spcBef>
                  <a:buFontTx/>
                  <a:buNone/>
                </a:pPr>
                <a:r>
                  <a:rPr lang="en-US" altLang="en-US" sz="1100">
                    <a:latin typeface="Century Gothic" panose="020B0502020202020204" pitchFamily="34" charset="0"/>
                  </a:rPr>
                  <a:t>&amp; Communities</a:t>
                </a:r>
              </a:p>
            </p:txBody>
          </p:sp>
          <p:pic>
            <p:nvPicPr>
              <p:cNvPr id="15" name="Picture 3" descr="S:\Communications\Graphics\Photos\People\KIDSFOREST.jpg"/>
              <p:cNvPicPr>
                <a:picLocks noChangeAspect="1" noChangeArrowheads="1"/>
              </p:cNvPicPr>
              <p:nvPr/>
            </p:nvPicPr>
            <p:blipFill>
              <a:blip r:embed="rId5" cstate="print"/>
              <a:srcRect t="9404"/>
              <a:stretch>
                <a:fillRect/>
              </a:stretch>
            </p:blipFill>
            <p:spPr bwMode="auto">
              <a:xfrm>
                <a:off x="334159" y="2813233"/>
                <a:ext cx="1056329" cy="1202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3" descr="\\FSC-TOR-FS01\Users\monika\My Documents\My Pictures\New Folder (2)\landscape4.JPG"/>
              <p:cNvPicPr>
                <a:picLocks noChangeAspect="1" noChangeArrowheads="1"/>
              </p:cNvPicPr>
              <p:nvPr/>
            </p:nvPicPr>
            <p:blipFill>
              <a:blip r:embed="rId6" cstate="print"/>
              <a:srcRect l="3636" r="5455"/>
              <a:stretch>
                <a:fillRect/>
              </a:stretch>
            </p:blipFill>
            <p:spPr bwMode="auto">
              <a:xfrm>
                <a:off x="1787347" y="1334193"/>
                <a:ext cx="999067" cy="1204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5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295400"/>
                <a:ext cx="10001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18927">
                <a:off x="3131590" y="1275485"/>
                <a:ext cx="10001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738043">
                <a:off x="3299803" y="4244512"/>
                <a:ext cx="10001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588815">
                <a:off x="379166" y="4244704"/>
                <a:ext cx="10001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Oval 5"/>
            <p:cNvSpPr/>
            <p:nvPr/>
          </p:nvSpPr>
          <p:spPr>
            <a:xfrm>
              <a:off x="381000" y="1067339"/>
              <a:ext cx="4800600" cy="4952461"/>
            </a:xfrm>
            <a:prstGeom prst="ellipse">
              <a:avLst/>
            </a:prstGeom>
            <a:noFill/>
            <a:ln>
              <a:solidFill>
                <a:srgbClr val="3250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1" name="Rectangle 15"/>
          <p:cNvSpPr>
            <a:spLocks noGrp="1" noChangeArrowheads="1"/>
          </p:cNvSpPr>
          <p:nvPr>
            <p:ph idx="1"/>
          </p:nvPr>
        </p:nvSpPr>
        <p:spPr>
          <a:xfrm>
            <a:off x="5067300" y="1824038"/>
            <a:ext cx="3875088" cy="3516312"/>
          </a:xfrm>
          <a:ln>
            <a:miter lim="800000"/>
            <a:headEnd/>
            <a:tailEnd/>
          </a:ln>
        </p:spPr>
        <p:txBody>
          <a:bodyPr>
            <a:spAutoFit/>
          </a:bodyPr>
          <a:lstStyle/>
          <a:p>
            <a:pPr marL="0" indent="0" algn="ctr">
              <a:spcBef>
                <a:spcPct val="50000"/>
              </a:spcBef>
              <a:buFont typeface="Arial" charset="0"/>
              <a:buNone/>
              <a:defRPr/>
            </a:pPr>
            <a:r>
              <a:rPr lang="en-US" b="1" dirty="0" smtClean="0">
                <a:solidFill>
                  <a:srgbClr val="A7E200"/>
                </a:solidFill>
                <a:latin typeface="Century Gothic" pitchFamily="34" charset="0"/>
              </a:rPr>
              <a:t>Certification tracks </a:t>
            </a:r>
            <a:r>
              <a:rPr lang="en-US" b="1" dirty="0">
                <a:solidFill>
                  <a:srgbClr val="A7E200"/>
                </a:solidFill>
                <a:latin typeface="Century Gothic" pitchFamily="34" charset="0"/>
              </a:rPr>
              <a:t>products from </a:t>
            </a:r>
            <a:r>
              <a:rPr lang="en-US" b="1" dirty="0" smtClean="0">
                <a:solidFill>
                  <a:srgbClr val="A7E200"/>
                </a:solidFill>
                <a:latin typeface="Century Gothic" pitchFamily="34" charset="0"/>
              </a:rPr>
              <a:t>the forest  </a:t>
            </a:r>
            <a:r>
              <a:rPr lang="en-US" b="1" dirty="0">
                <a:solidFill>
                  <a:srgbClr val="A7E200"/>
                </a:solidFill>
                <a:latin typeface="Century Gothic" pitchFamily="34" charset="0"/>
              </a:rPr>
              <a:t>to </a:t>
            </a:r>
            <a:r>
              <a:rPr lang="en-US" b="1" dirty="0" smtClean="0">
                <a:solidFill>
                  <a:srgbClr val="A7E200"/>
                </a:solidFill>
                <a:latin typeface="Century Gothic" pitchFamily="34" charset="0"/>
              </a:rPr>
              <a:t>the market</a:t>
            </a:r>
            <a:endParaRPr lang="en-US" b="1" dirty="0">
              <a:solidFill>
                <a:srgbClr val="A7E200"/>
              </a:solidFill>
              <a:latin typeface="Century Gothic" pitchFamily="34" charset="0"/>
            </a:endParaRPr>
          </a:p>
          <a:p>
            <a:pPr marL="0" indent="0">
              <a:spcBef>
                <a:spcPct val="50000"/>
              </a:spcBef>
              <a:buFont typeface="Arial" panose="020B0604020202020204" pitchFamily="34" charset="0"/>
              <a:buNone/>
              <a:defRPr/>
            </a:pPr>
            <a:endParaRPr lang="en-CA" sz="1800" dirty="0" smtClean="0">
              <a:latin typeface="Century Gothic"/>
              <a:ea typeface="Times New Roman"/>
              <a:cs typeface="Times New Roman"/>
            </a:endParaRPr>
          </a:p>
          <a:p>
            <a:pPr marL="0" indent="0">
              <a:spcBef>
                <a:spcPct val="50000"/>
              </a:spcBef>
              <a:buFont typeface="Arial" panose="020B0604020202020204" pitchFamily="34" charset="0"/>
              <a:buNone/>
              <a:defRPr/>
            </a:pPr>
            <a:r>
              <a:rPr lang="en-CA" sz="1800" dirty="0" smtClean="0">
                <a:latin typeface="Century Gothic"/>
                <a:ea typeface="Times New Roman"/>
                <a:cs typeface="Times New Roman"/>
              </a:rPr>
              <a:t>In </a:t>
            </a:r>
            <a:r>
              <a:rPr lang="en-CA" sz="1800" dirty="0">
                <a:latin typeface="Century Gothic"/>
                <a:ea typeface="Times New Roman"/>
                <a:cs typeface="Times New Roman"/>
              </a:rPr>
              <a:t>Canada, 80% of Indigenous communities are </a:t>
            </a:r>
            <a:r>
              <a:rPr lang="en-CA" sz="1800" dirty="0" smtClean="0">
                <a:latin typeface="Century Gothic"/>
                <a:ea typeface="Times New Roman"/>
                <a:cs typeface="Times New Roman"/>
              </a:rPr>
              <a:t>forest-based</a:t>
            </a:r>
            <a:endParaRPr lang="en-US" sz="1400" dirty="0">
              <a:latin typeface="Trebuchet MS" pitchFamily="34" charset="0"/>
            </a:endParaRPr>
          </a:p>
          <a:p>
            <a:pPr>
              <a:spcBef>
                <a:spcPct val="50000"/>
              </a:spcBef>
              <a:buFont typeface="Arial" charset="0"/>
              <a:buChar char="•"/>
              <a:defRPr/>
            </a:pPr>
            <a:endParaRPr lang="en-US" sz="1500" u="sng" dirty="0">
              <a:solidFill>
                <a:srgbClr val="006600"/>
              </a:solidFill>
            </a:endParaRPr>
          </a:p>
        </p:txBody>
      </p:sp>
      <p:sp>
        <p:nvSpPr>
          <p:cNvPr id="22" name="TextBox 21"/>
          <p:cNvSpPr txBox="1"/>
          <p:nvPr/>
        </p:nvSpPr>
        <p:spPr>
          <a:xfrm>
            <a:off x="7348538" y="533400"/>
            <a:ext cx="1795462" cy="354013"/>
          </a:xfrm>
          <a:prstGeom prst="rect">
            <a:avLst/>
          </a:prstGeom>
          <a:noFill/>
        </p:spPr>
        <p:txBody>
          <a:bodyPr>
            <a:spAutoFit/>
          </a:bodyPr>
          <a:lstStyle/>
          <a:p>
            <a:pPr>
              <a:defRPr/>
            </a:pPr>
            <a:r>
              <a:rPr lang="en-CA" sz="1700" dirty="0">
                <a:solidFill>
                  <a:schemeClr val="bg1"/>
                </a:solidFill>
                <a:latin typeface="+mj-lt"/>
                <a:cs typeface="Arial" charset="0"/>
              </a:rPr>
              <a:t>FSC® Canada</a:t>
            </a:r>
          </a:p>
        </p:txBody>
      </p:sp>
      <p:sp>
        <p:nvSpPr>
          <p:cNvPr id="23" name="7-Point Star 22"/>
          <p:cNvSpPr/>
          <p:nvPr/>
        </p:nvSpPr>
        <p:spPr>
          <a:xfrm>
            <a:off x="1730375" y="2720975"/>
            <a:ext cx="673100" cy="695325"/>
          </a:xfrm>
          <a:prstGeom prst="star7">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4" name="7-Point Star 23"/>
          <p:cNvSpPr/>
          <p:nvPr/>
        </p:nvSpPr>
        <p:spPr>
          <a:xfrm>
            <a:off x="444500" y="4075113"/>
            <a:ext cx="673100" cy="693737"/>
          </a:xfrm>
          <a:prstGeom prst="star7">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 name="TextBox 1"/>
          <p:cNvSpPr txBox="1"/>
          <p:nvPr/>
        </p:nvSpPr>
        <p:spPr>
          <a:xfrm>
            <a:off x="3731740" y="6001328"/>
            <a:ext cx="5368649" cy="369332"/>
          </a:xfrm>
          <a:prstGeom prst="rect">
            <a:avLst/>
          </a:prstGeom>
          <a:noFill/>
        </p:spPr>
        <p:txBody>
          <a:bodyPr wrap="none" rtlCol="0">
            <a:spAutoFit/>
          </a:bodyPr>
          <a:lstStyle/>
          <a:p>
            <a:r>
              <a:rPr lang="en-CA" dirty="0" smtClean="0"/>
              <a:t>* 3</a:t>
            </a:r>
            <a:r>
              <a:rPr lang="en-CA" baseline="30000" dirty="0" smtClean="0"/>
              <a:t>rd</a:t>
            </a:r>
            <a:r>
              <a:rPr lang="en-CA" dirty="0" smtClean="0"/>
              <a:t> party, voluntary, market-based, non-governmental</a:t>
            </a:r>
            <a:endParaRPr lang="en-CA" dirty="0"/>
          </a:p>
        </p:txBody>
      </p:sp>
    </p:spTree>
    <p:extLst>
      <p:ext uri="{BB962C8B-B14F-4D97-AF65-F5344CB8AC3E}">
        <p14:creationId xmlns:p14="http://schemas.microsoft.com/office/powerpoint/2010/main" val="577359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12" y="338406"/>
            <a:ext cx="5843788" cy="4604197"/>
          </a:xfrm>
          <a:prstGeom prst="rect">
            <a:avLst/>
          </a:prstGeom>
        </p:spPr>
      </p:pic>
      <p:sp>
        <p:nvSpPr>
          <p:cNvPr id="3" name="Oval 2"/>
          <p:cNvSpPr/>
          <p:nvPr/>
        </p:nvSpPr>
        <p:spPr>
          <a:xfrm>
            <a:off x="381000" y="3763648"/>
            <a:ext cx="476518" cy="463640"/>
          </a:xfrm>
          <a:prstGeom prst="ellipse">
            <a:avLst/>
          </a:prstGeom>
          <a:solidFill>
            <a:srgbClr val="CCFF33"/>
          </a:solidFill>
          <a:ln>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Oval 3"/>
          <p:cNvSpPr/>
          <p:nvPr/>
        </p:nvSpPr>
        <p:spPr>
          <a:xfrm>
            <a:off x="2942691" y="3531828"/>
            <a:ext cx="476518" cy="463640"/>
          </a:xfrm>
          <a:prstGeom prst="ellipse">
            <a:avLst/>
          </a:prstGeom>
          <a:solidFill>
            <a:srgbClr val="CCFF33"/>
          </a:solidFill>
          <a:ln>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p:cNvSpPr/>
          <p:nvPr/>
        </p:nvSpPr>
        <p:spPr>
          <a:xfrm>
            <a:off x="3985279" y="4108360"/>
            <a:ext cx="476518" cy="463640"/>
          </a:xfrm>
          <a:prstGeom prst="ellipse">
            <a:avLst/>
          </a:prstGeom>
          <a:solidFill>
            <a:srgbClr val="CCFF33"/>
          </a:solidFill>
          <a:ln>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p:cNvSpPr/>
          <p:nvPr/>
        </p:nvSpPr>
        <p:spPr>
          <a:xfrm>
            <a:off x="4919337" y="3741781"/>
            <a:ext cx="476518" cy="463640"/>
          </a:xfrm>
          <a:prstGeom prst="ellipse">
            <a:avLst/>
          </a:prstGeom>
          <a:solidFill>
            <a:srgbClr val="CCFF33"/>
          </a:solidFill>
          <a:ln>
            <a:solidFill>
              <a:srgbClr val="CC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ounded Rectangle 6"/>
          <p:cNvSpPr/>
          <p:nvPr/>
        </p:nvSpPr>
        <p:spPr>
          <a:xfrm>
            <a:off x="4247881" y="971525"/>
            <a:ext cx="2116427" cy="7678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CA" sz="1350" dirty="0">
                <a:solidFill>
                  <a:prstClr val="black"/>
                </a:solidFill>
                <a:latin typeface="Century Gothic" panose="020B0502020202020204" pitchFamily="34" charset="0"/>
              </a:rPr>
              <a:t>Principles &amp; Criteria v4 </a:t>
            </a:r>
          </a:p>
        </p:txBody>
      </p:sp>
      <p:sp>
        <p:nvSpPr>
          <p:cNvPr id="8" name="Rounded Rectangle 7"/>
          <p:cNvSpPr/>
          <p:nvPr/>
        </p:nvSpPr>
        <p:spPr>
          <a:xfrm>
            <a:off x="5902830" y="1538819"/>
            <a:ext cx="2377865" cy="1332406"/>
          </a:xfrm>
          <a:prstGeom prst="roundRect">
            <a:avLst/>
          </a:prstGeom>
          <a:solidFill>
            <a:srgbClr val="C0F834"/>
          </a:solidFill>
          <a:ln w="57150">
            <a:solidFill>
              <a:srgbClr val="FFFF00"/>
            </a:solidFill>
          </a:ln>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en-CA" sz="1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P&amp;C v5</a:t>
            </a:r>
          </a:p>
          <a:p>
            <a:pPr algn="ctr" fontAlgn="base">
              <a:spcBef>
                <a:spcPct val="0"/>
              </a:spcBef>
              <a:spcAft>
                <a:spcPct val="0"/>
              </a:spcAft>
              <a:defRPr/>
            </a:pPr>
            <a:r>
              <a:rPr lang="en-CA" sz="1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and </a:t>
            </a:r>
            <a:endParaRPr lang="en-CA" sz="1400"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a:p>
            <a:pPr algn="ctr" fontAlgn="base">
              <a:spcBef>
                <a:spcPct val="0"/>
              </a:spcBef>
              <a:spcAft>
                <a:spcPct val="0"/>
              </a:spcAft>
              <a:defRPr/>
            </a:pPr>
            <a:r>
              <a:rPr lang="en-CA" sz="1400"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International </a:t>
            </a:r>
            <a:r>
              <a:rPr lang="en-CA" sz="1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Generic </a:t>
            </a:r>
            <a:r>
              <a:rPr lang="en-CA" sz="1400"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Indicators</a:t>
            </a:r>
          </a:p>
          <a:p>
            <a:pPr algn="ctr" fontAlgn="base">
              <a:spcBef>
                <a:spcPct val="0"/>
              </a:spcBef>
              <a:spcAft>
                <a:spcPct val="0"/>
              </a:spcAft>
              <a:defRPr/>
            </a:pPr>
            <a:r>
              <a:rPr lang="en-CA" sz="1400"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(IGIs)</a:t>
            </a:r>
            <a:endParaRPr lang="en-CA" sz="14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9" name="Rounded Rectangle 8"/>
          <p:cNvSpPr/>
          <p:nvPr/>
        </p:nvSpPr>
        <p:spPr>
          <a:xfrm>
            <a:off x="4120292" y="4722312"/>
            <a:ext cx="4469038" cy="1821892"/>
          </a:xfrm>
          <a:prstGeom prst="roundRect">
            <a:avLst/>
          </a:prstGeom>
          <a:solidFill>
            <a:srgbClr val="CCFF33"/>
          </a:solidFill>
        </p:spPr>
        <p:style>
          <a:lnRef idx="2">
            <a:schemeClr val="accent3"/>
          </a:lnRef>
          <a:fillRef idx="1">
            <a:schemeClr val="lt1"/>
          </a:fillRef>
          <a:effectRef idx="0">
            <a:schemeClr val="accent3"/>
          </a:effectRef>
          <a:fontRef idx="minor">
            <a:schemeClr val="dk1"/>
          </a:fontRef>
        </p:style>
        <p:txBody>
          <a:bodyPr anchor="ctr"/>
          <a:lstStyle/>
          <a:p>
            <a:pPr algn="ctr" fontAlgn="base">
              <a:spcBef>
                <a:spcPct val="0"/>
              </a:spcBef>
              <a:spcAft>
                <a:spcPct val="0"/>
              </a:spcAft>
              <a:defRPr/>
            </a:pPr>
            <a:endParaRPr lang="en-CA" sz="1400" b="1" dirty="0" smtClean="0">
              <a:solidFill>
                <a:prstClr val="black"/>
              </a:solidFill>
              <a:latin typeface="Century Gothic" panose="020B0502020202020204" pitchFamily="34" charset="0"/>
            </a:endParaRPr>
          </a:p>
          <a:p>
            <a:pPr algn="ctr" fontAlgn="base">
              <a:spcBef>
                <a:spcPct val="0"/>
              </a:spcBef>
              <a:spcAft>
                <a:spcPct val="0"/>
              </a:spcAft>
              <a:defRPr/>
            </a:pPr>
            <a:endParaRPr lang="en-CA" sz="1400" b="1" dirty="0">
              <a:solidFill>
                <a:prstClr val="black"/>
              </a:solidFill>
              <a:latin typeface="Century Gothic" panose="020B0502020202020204" pitchFamily="34" charset="0"/>
            </a:endParaRPr>
          </a:p>
          <a:p>
            <a:pPr algn="ctr" fontAlgn="base">
              <a:spcBef>
                <a:spcPct val="0"/>
              </a:spcBef>
              <a:spcAft>
                <a:spcPct val="0"/>
              </a:spcAft>
              <a:defRPr/>
            </a:pPr>
            <a:endParaRPr lang="en-CA" sz="1400" b="1" dirty="0" smtClean="0">
              <a:solidFill>
                <a:prstClr val="black"/>
              </a:solidFill>
              <a:latin typeface="Century Gothic" panose="020B0502020202020204" pitchFamily="34" charset="0"/>
            </a:endParaRPr>
          </a:p>
          <a:p>
            <a:pPr algn="ctr" fontAlgn="base">
              <a:spcBef>
                <a:spcPct val="0"/>
              </a:spcBef>
              <a:spcAft>
                <a:spcPct val="0"/>
              </a:spcAft>
              <a:defRPr/>
            </a:pPr>
            <a:endParaRPr lang="en-CA" sz="1400" b="1" dirty="0">
              <a:solidFill>
                <a:prstClr val="black"/>
              </a:solidFill>
              <a:latin typeface="Century Gothic" panose="020B0502020202020204" pitchFamily="34" charset="0"/>
            </a:endParaRPr>
          </a:p>
          <a:p>
            <a:pPr algn="ctr" fontAlgn="base">
              <a:spcBef>
                <a:spcPct val="0"/>
              </a:spcBef>
              <a:spcAft>
                <a:spcPct val="0"/>
              </a:spcAft>
              <a:defRPr/>
            </a:pPr>
            <a:endParaRPr lang="en-CA" sz="1400" b="1" dirty="0" smtClean="0">
              <a:solidFill>
                <a:prstClr val="black"/>
              </a:solidFill>
              <a:latin typeface="Century Gothic" panose="020B0502020202020204" pitchFamily="34" charset="0"/>
            </a:endParaRPr>
          </a:p>
          <a:p>
            <a:pPr algn="ctr" fontAlgn="base">
              <a:spcBef>
                <a:spcPct val="0"/>
              </a:spcBef>
              <a:spcAft>
                <a:spcPct val="0"/>
              </a:spcAft>
              <a:defRPr/>
            </a:pPr>
            <a:endParaRPr lang="en-CA" sz="1400" b="1" dirty="0">
              <a:solidFill>
                <a:prstClr val="black"/>
              </a:solidFill>
              <a:latin typeface="Century Gothic" panose="020B0502020202020204" pitchFamily="34" charset="0"/>
            </a:endParaRPr>
          </a:p>
          <a:p>
            <a:pPr algn="ctr" fontAlgn="base">
              <a:spcBef>
                <a:spcPct val="0"/>
              </a:spcBef>
              <a:spcAft>
                <a:spcPct val="0"/>
              </a:spcAft>
              <a:defRPr/>
            </a:pPr>
            <a:endParaRPr lang="en-CA" sz="1400" b="1" dirty="0" smtClean="0">
              <a:solidFill>
                <a:prstClr val="black"/>
              </a:solidFill>
              <a:latin typeface="Century Gothic" panose="020B0502020202020204" pitchFamily="34" charset="0"/>
            </a:endParaRPr>
          </a:p>
          <a:p>
            <a:pPr algn="ctr" fontAlgn="base">
              <a:spcBef>
                <a:spcPct val="0"/>
              </a:spcBef>
              <a:spcAft>
                <a:spcPct val="0"/>
              </a:spcAft>
              <a:defRPr/>
            </a:pPr>
            <a:r>
              <a:rPr lang="en-CA" sz="1400" b="1" dirty="0" smtClean="0">
                <a:solidFill>
                  <a:prstClr val="black"/>
                </a:solidFill>
                <a:latin typeface="Century Gothic" panose="020B0502020202020204" pitchFamily="34" charset="0"/>
              </a:rPr>
              <a:t>In </a:t>
            </a:r>
            <a:r>
              <a:rPr lang="en-CA" sz="1400" b="1" dirty="0">
                <a:solidFill>
                  <a:prstClr val="black"/>
                </a:solidFill>
                <a:latin typeface="Century Gothic" panose="020B0502020202020204" pitchFamily="34" charset="0"/>
              </a:rPr>
              <a:t>Canada</a:t>
            </a:r>
          </a:p>
          <a:p>
            <a:pPr algn="ctr" fontAlgn="base">
              <a:spcBef>
                <a:spcPct val="0"/>
              </a:spcBef>
              <a:spcAft>
                <a:spcPct val="0"/>
              </a:spcAft>
              <a:defRPr/>
            </a:pPr>
            <a:r>
              <a:rPr lang="en-CA" sz="1400" dirty="0" smtClean="0">
                <a:solidFill>
                  <a:prstClr val="black"/>
                </a:solidFill>
                <a:latin typeface="Century Gothic" panose="020B0502020202020204" pitchFamily="34" charset="0"/>
              </a:rPr>
              <a:t>4 </a:t>
            </a:r>
            <a:r>
              <a:rPr lang="en-CA" sz="1400" dirty="0">
                <a:solidFill>
                  <a:prstClr val="black"/>
                </a:solidFill>
                <a:latin typeface="Century Gothic" panose="020B0502020202020204" pitchFamily="34" charset="0"/>
              </a:rPr>
              <a:t>regional standards</a:t>
            </a:r>
          </a:p>
          <a:p>
            <a:pPr algn="ctr" fontAlgn="base">
              <a:spcBef>
                <a:spcPct val="0"/>
              </a:spcBef>
              <a:spcAft>
                <a:spcPct val="0"/>
              </a:spcAft>
              <a:defRPr/>
            </a:pPr>
            <a:endParaRPr lang="en-CA" sz="1400" b="1" dirty="0" smtClean="0">
              <a:solidFill>
                <a:prstClr val="black"/>
              </a:solidFill>
              <a:latin typeface="Century Gothic" panose="020B0502020202020204" pitchFamily="34" charset="0"/>
            </a:endParaRPr>
          </a:p>
          <a:p>
            <a:pPr algn="ctr" fontAlgn="base">
              <a:spcBef>
                <a:spcPct val="0"/>
              </a:spcBef>
              <a:spcAft>
                <a:spcPct val="0"/>
              </a:spcAft>
              <a:defRPr/>
            </a:pPr>
            <a:r>
              <a:rPr lang="en-CA" sz="1400" b="1" dirty="0" smtClean="0">
                <a:solidFill>
                  <a:prstClr val="black"/>
                </a:solidFill>
                <a:latin typeface="Century Gothic" panose="020B0502020202020204" pitchFamily="34" charset="0"/>
              </a:rPr>
              <a:t> </a:t>
            </a:r>
            <a:endParaRPr lang="en-CA" sz="1400" b="1" dirty="0">
              <a:solidFill>
                <a:prstClr val="black"/>
              </a:solidFill>
              <a:latin typeface="Century Gothic" panose="020B0502020202020204" pitchFamily="34" charset="0"/>
            </a:endParaRPr>
          </a:p>
          <a:p>
            <a:pPr algn="ctr" fontAlgn="base">
              <a:spcBef>
                <a:spcPct val="0"/>
              </a:spcBef>
              <a:spcAft>
                <a:spcPct val="0"/>
              </a:spcAft>
              <a:defRPr/>
            </a:pPr>
            <a:r>
              <a:rPr lang="en-CA" sz="2000" b="1" dirty="0">
                <a:solidFill>
                  <a:prstClr val="black"/>
                </a:solidFill>
                <a:latin typeface="Century Gothic" panose="020B0502020202020204" pitchFamily="34" charset="0"/>
              </a:rPr>
              <a:t>One National FM Standard</a:t>
            </a:r>
          </a:p>
          <a:p>
            <a:pPr algn="ctr" fontAlgn="base">
              <a:spcBef>
                <a:spcPct val="0"/>
              </a:spcBef>
              <a:spcAft>
                <a:spcPct val="0"/>
              </a:spcAft>
              <a:defRPr/>
            </a:pPr>
            <a:r>
              <a:rPr lang="en-CA" sz="1200" b="1" dirty="0" smtClean="0">
                <a:solidFill>
                  <a:sysClr val="windowText" lastClr="000000"/>
                </a:solidFill>
                <a:latin typeface="Century Gothic" panose="020B0502020202020204" pitchFamily="34" charset="0"/>
              </a:rPr>
              <a:t>[mid 2016]</a:t>
            </a:r>
          </a:p>
          <a:p>
            <a:pPr algn="ctr" fontAlgn="base">
              <a:spcBef>
                <a:spcPct val="0"/>
              </a:spcBef>
              <a:spcAft>
                <a:spcPct val="0"/>
              </a:spcAft>
              <a:defRPr/>
            </a:pPr>
            <a:endParaRPr lang="en-CA" sz="1400" b="1" dirty="0">
              <a:solidFill>
                <a:srgbClr val="A7E200"/>
              </a:solidFill>
              <a:latin typeface="Century Gothic" panose="020B0502020202020204" pitchFamily="34" charset="0"/>
            </a:endParaRPr>
          </a:p>
          <a:p>
            <a:pPr algn="ctr" fontAlgn="base">
              <a:spcBef>
                <a:spcPct val="0"/>
              </a:spcBef>
              <a:spcAft>
                <a:spcPct val="0"/>
              </a:spcAft>
              <a:defRPr/>
            </a:pPr>
            <a:endParaRPr lang="en-CA" sz="1400" b="1" dirty="0" smtClean="0">
              <a:solidFill>
                <a:srgbClr val="A7E200"/>
              </a:solidFill>
              <a:latin typeface="Century Gothic" panose="020B0502020202020204" pitchFamily="34" charset="0"/>
            </a:endParaRPr>
          </a:p>
          <a:p>
            <a:pPr algn="ctr" fontAlgn="base">
              <a:spcBef>
                <a:spcPct val="0"/>
              </a:spcBef>
              <a:spcAft>
                <a:spcPct val="0"/>
              </a:spcAft>
              <a:defRPr/>
            </a:pPr>
            <a:endParaRPr lang="en-CA" sz="1400" b="1" dirty="0">
              <a:solidFill>
                <a:srgbClr val="A7E200"/>
              </a:solidFill>
              <a:latin typeface="Century Gothic" panose="020B0502020202020204" pitchFamily="34" charset="0"/>
            </a:endParaRPr>
          </a:p>
          <a:p>
            <a:pPr algn="ctr" fontAlgn="base">
              <a:spcBef>
                <a:spcPct val="0"/>
              </a:spcBef>
              <a:spcAft>
                <a:spcPct val="0"/>
              </a:spcAft>
              <a:defRPr/>
            </a:pPr>
            <a:endParaRPr lang="en-CA" sz="1400" b="1" dirty="0" smtClean="0">
              <a:solidFill>
                <a:srgbClr val="A7E200"/>
              </a:solidFill>
              <a:latin typeface="Century Gothic" panose="020B0502020202020204" pitchFamily="34" charset="0"/>
            </a:endParaRPr>
          </a:p>
          <a:p>
            <a:pPr algn="ctr" fontAlgn="base">
              <a:spcBef>
                <a:spcPct val="0"/>
              </a:spcBef>
              <a:spcAft>
                <a:spcPct val="0"/>
              </a:spcAft>
              <a:defRPr/>
            </a:pPr>
            <a:endParaRPr lang="en-CA" sz="1400" b="1" dirty="0">
              <a:solidFill>
                <a:srgbClr val="A7E200"/>
              </a:solidFill>
              <a:latin typeface="Century Gothic" panose="020B0502020202020204" pitchFamily="34" charset="0"/>
            </a:endParaRPr>
          </a:p>
          <a:p>
            <a:pPr algn="ctr" fontAlgn="base">
              <a:spcBef>
                <a:spcPct val="0"/>
              </a:spcBef>
              <a:spcAft>
                <a:spcPct val="0"/>
              </a:spcAft>
              <a:defRPr/>
            </a:pPr>
            <a:endParaRPr lang="en-CA" sz="1400" b="1" dirty="0" smtClean="0">
              <a:solidFill>
                <a:srgbClr val="A7E200"/>
              </a:solidFill>
              <a:latin typeface="Century Gothic" panose="020B0502020202020204" pitchFamily="34" charset="0"/>
            </a:endParaRPr>
          </a:p>
          <a:p>
            <a:pPr algn="ctr" fontAlgn="base">
              <a:spcBef>
                <a:spcPct val="0"/>
              </a:spcBef>
              <a:spcAft>
                <a:spcPct val="0"/>
              </a:spcAft>
              <a:defRPr/>
            </a:pPr>
            <a:endParaRPr lang="en-CA" sz="1400" b="1" dirty="0">
              <a:solidFill>
                <a:srgbClr val="A7E200"/>
              </a:solidFill>
              <a:latin typeface="Century Gothic" panose="020B0502020202020204" pitchFamily="34" charset="0"/>
            </a:endParaRPr>
          </a:p>
        </p:txBody>
      </p:sp>
      <p:sp>
        <p:nvSpPr>
          <p:cNvPr id="11" name="Bent Arrow 10"/>
          <p:cNvSpPr/>
          <p:nvPr/>
        </p:nvSpPr>
        <p:spPr>
          <a:xfrm rot="16407471" flipH="1" flipV="1">
            <a:off x="6598896" y="941294"/>
            <a:ext cx="406867" cy="496537"/>
          </a:xfrm>
          <a:prstGeom prst="bent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sz="1350">
              <a:solidFill>
                <a:prstClr val="black"/>
              </a:solidFill>
            </a:endParaRPr>
          </a:p>
        </p:txBody>
      </p:sp>
      <p:sp>
        <p:nvSpPr>
          <p:cNvPr id="12" name="Bent Arrow 11"/>
          <p:cNvSpPr/>
          <p:nvPr/>
        </p:nvSpPr>
        <p:spPr>
          <a:xfrm rot="10800000">
            <a:off x="6900623" y="3264755"/>
            <a:ext cx="460349" cy="439355"/>
          </a:xfrm>
          <a:prstGeom prst="bent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sz="1350">
              <a:solidFill>
                <a:prstClr val="black"/>
              </a:solidFill>
            </a:endParaRPr>
          </a:p>
        </p:txBody>
      </p:sp>
      <p:sp>
        <p:nvSpPr>
          <p:cNvPr id="13" name="ZoneTexte 6"/>
          <p:cNvSpPr txBox="1"/>
          <p:nvPr/>
        </p:nvSpPr>
        <p:spPr>
          <a:xfrm>
            <a:off x="2980449" y="130019"/>
            <a:ext cx="6323526" cy="461665"/>
          </a:xfrm>
          <a:prstGeom prst="rect">
            <a:avLst/>
          </a:prstGeom>
          <a:noFill/>
        </p:spPr>
        <p:txBody>
          <a:bodyPr wrap="square" rtlCol="0">
            <a:spAutoFit/>
          </a:bodyPr>
          <a:lstStyle/>
          <a:p>
            <a:r>
              <a:rPr lang="fr-CA" sz="2400" dirty="0" smtClean="0">
                <a:latin typeface="Century Gothic" panose="020B0502020202020204" pitchFamily="34" charset="0"/>
              </a:rPr>
              <a:t>FSC Canada Standards </a:t>
            </a:r>
            <a:r>
              <a:rPr lang="en-CA" sz="2400" dirty="0" smtClean="0">
                <a:latin typeface="Century Gothic" panose="020B0502020202020204" pitchFamily="34" charset="0"/>
              </a:rPr>
              <a:t>Revision</a:t>
            </a:r>
            <a:r>
              <a:rPr lang="fr-CA" sz="2400" dirty="0" smtClean="0">
                <a:latin typeface="Century Gothic" panose="020B0502020202020204" pitchFamily="34" charset="0"/>
              </a:rPr>
              <a:t> </a:t>
            </a:r>
            <a:r>
              <a:rPr lang="en-CA" sz="2400" dirty="0" smtClean="0">
                <a:latin typeface="Century Gothic" panose="020B0502020202020204" pitchFamily="34" charset="0"/>
              </a:rPr>
              <a:t>Process</a:t>
            </a:r>
            <a:endParaRPr lang="en-CA" sz="2400" dirty="0">
              <a:latin typeface="Century Gothic" panose="020B0502020202020204" pitchFamily="34" charset="0"/>
            </a:endParaRPr>
          </a:p>
        </p:txBody>
      </p:sp>
      <p:sp>
        <p:nvSpPr>
          <p:cNvPr id="14" name="Bent Arrow 13"/>
          <p:cNvSpPr/>
          <p:nvPr/>
        </p:nvSpPr>
        <p:spPr>
          <a:xfrm rot="5400000" flipV="1">
            <a:off x="5803073" y="3426394"/>
            <a:ext cx="843240" cy="1008056"/>
          </a:xfrm>
          <a:prstGeom prst="bent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sz="1350">
              <a:solidFill>
                <a:prstClr val="black"/>
              </a:solidFill>
            </a:endParaRPr>
          </a:p>
        </p:txBody>
      </p:sp>
      <p:sp>
        <p:nvSpPr>
          <p:cNvPr id="16" name="Down Arrow 15"/>
          <p:cNvSpPr/>
          <p:nvPr/>
        </p:nvSpPr>
        <p:spPr>
          <a:xfrm>
            <a:off x="6233339" y="5509433"/>
            <a:ext cx="261938" cy="24765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sz="1350">
              <a:solidFill>
                <a:prstClr val="white"/>
              </a:solidFill>
            </a:endParaRPr>
          </a:p>
        </p:txBody>
      </p:sp>
      <p:graphicFrame>
        <p:nvGraphicFramePr>
          <p:cNvPr id="10" name="Diagram 9"/>
          <p:cNvGraphicFramePr/>
          <p:nvPr>
            <p:extLst>
              <p:ext uri="{D42A27DB-BD31-4B8C-83A1-F6EECF244321}">
                <p14:modId xmlns:p14="http://schemas.microsoft.com/office/powerpoint/2010/main" val="1017601228"/>
              </p:ext>
            </p:extLst>
          </p:nvPr>
        </p:nvGraphicFramePr>
        <p:xfrm>
          <a:off x="-1017432" y="-15763"/>
          <a:ext cx="3457245" cy="178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6070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sz="750">
                <a:solidFill>
                  <a:schemeClr val="bg1"/>
                </a:solidFill>
                <a:latin typeface="Arial" panose="020B0604020202020204" pitchFamily="34" charset="0"/>
              </a:rPr>
              <a:t>(Insert date)</a:t>
            </a:r>
          </a:p>
        </p:txBody>
      </p:sp>
      <p:sp>
        <p:nvSpPr>
          <p:cNvPr id="6" name="Oval 5"/>
          <p:cNvSpPr/>
          <p:nvPr/>
        </p:nvSpPr>
        <p:spPr>
          <a:xfrm>
            <a:off x="200696" y="89435"/>
            <a:ext cx="1695450" cy="161925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n-CA" sz="1350" dirty="0" smtClean="0">
                <a:solidFill>
                  <a:schemeClr val="tx1"/>
                </a:solidFill>
                <a:latin typeface="Century Gothic" panose="020B0502020202020204" pitchFamily="34" charset="0"/>
              </a:rPr>
              <a:t>Aboriginal Rights and FPIC</a:t>
            </a:r>
            <a:endParaRPr lang="en-CA" sz="1350" dirty="0">
              <a:solidFill>
                <a:schemeClr val="tx1"/>
              </a:solidFill>
              <a:latin typeface="Century Gothic" panose="020B0502020202020204" pitchFamily="34" charset="0"/>
            </a:endParaRPr>
          </a:p>
        </p:txBody>
      </p:sp>
      <p:sp>
        <p:nvSpPr>
          <p:cNvPr id="3" name="TextBox 2"/>
          <p:cNvSpPr txBox="1"/>
          <p:nvPr/>
        </p:nvSpPr>
        <p:spPr>
          <a:xfrm>
            <a:off x="2540647" y="699005"/>
            <a:ext cx="6398637" cy="400110"/>
          </a:xfrm>
          <a:prstGeom prst="rect">
            <a:avLst/>
          </a:prstGeom>
          <a:noFill/>
        </p:spPr>
        <p:txBody>
          <a:bodyPr wrap="square" rtlCol="0">
            <a:spAutoFit/>
          </a:bodyPr>
          <a:lstStyle/>
          <a:p>
            <a:pPr algn="r"/>
            <a:r>
              <a:rPr lang="en-US" sz="2000" b="1" dirty="0">
                <a:solidFill>
                  <a:schemeClr val="bg1"/>
                </a:solidFill>
                <a:latin typeface="Century Gothic" panose="020B0502020202020204" pitchFamily="34" charset="0"/>
              </a:rPr>
              <a:t>Technical Expert Panel </a:t>
            </a:r>
            <a:endParaRPr lang="en-US" sz="2400" dirty="0">
              <a:solidFill>
                <a:schemeClr val="bg1"/>
              </a:solidFill>
              <a:latin typeface="Century Gothic" panose="020B0502020202020204" pitchFamily="34" charset="0"/>
            </a:endParaRPr>
          </a:p>
        </p:txBody>
      </p:sp>
      <p:sp>
        <p:nvSpPr>
          <p:cNvPr id="5" name="Rectangle 4"/>
          <p:cNvSpPr/>
          <p:nvPr/>
        </p:nvSpPr>
        <p:spPr>
          <a:xfrm>
            <a:off x="4021828" y="2516668"/>
            <a:ext cx="5062743" cy="3293209"/>
          </a:xfrm>
          <a:prstGeom prst="rect">
            <a:avLst/>
          </a:prstGeom>
        </p:spPr>
        <p:txBody>
          <a:bodyPr wrap="square">
            <a:spAutoFit/>
          </a:bodyPr>
          <a:lstStyle/>
          <a:p>
            <a:r>
              <a:rPr lang="en-CA" sz="1600" b="1" dirty="0" smtClean="0">
                <a:latin typeface="Century Gothic" panose="020B0502020202020204" pitchFamily="34" charset="0"/>
              </a:rPr>
              <a:t>Vivian Peachey</a:t>
            </a:r>
            <a:r>
              <a:rPr lang="en-CA" sz="1600" dirty="0" smtClean="0">
                <a:latin typeface="Century Gothic" panose="020B0502020202020204" pitchFamily="34" charset="0"/>
              </a:rPr>
              <a:t>(Lead</a:t>
            </a:r>
            <a:r>
              <a:rPr lang="en-CA" sz="1600" dirty="0">
                <a:latin typeface="Century Gothic" panose="020B0502020202020204" pitchFamily="34" charset="0"/>
              </a:rPr>
              <a:t>), </a:t>
            </a:r>
            <a:r>
              <a:rPr lang="en-CA" sz="1600" dirty="0" smtClean="0">
                <a:latin typeface="Century Gothic" panose="020B0502020202020204" pitchFamily="34" charset="0"/>
              </a:rPr>
              <a:t>FSC Canada</a:t>
            </a:r>
          </a:p>
          <a:p>
            <a:pPr marL="285750" indent="-285750">
              <a:buFont typeface="Arial" panose="020B0604020202020204" pitchFamily="34" charset="0"/>
              <a:buChar char="•"/>
            </a:pPr>
            <a:endParaRPr lang="en-CA" sz="1600" dirty="0" smtClean="0">
              <a:latin typeface="Century Gothic" panose="020B0502020202020204" pitchFamily="34" charset="0"/>
            </a:endParaRPr>
          </a:p>
          <a:p>
            <a:pPr marL="285750" indent="-285750">
              <a:buFont typeface="Arial" panose="020B0604020202020204" pitchFamily="34" charset="0"/>
              <a:buChar char="•"/>
            </a:pPr>
            <a:r>
              <a:rPr lang="en-US" sz="1600" b="1" dirty="0">
                <a:latin typeface="Century Gothic" panose="020B0502020202020204" pitchFamily="34" charset="0"/>
              </a:rPr>
              <a:t>Dr. Peggy Smith, </a:t>
            </a:r>
            <a:r>
              <a:rPr lang="en-US" sz="1600" dirty="0" err="1">
                <a:latin typeface="Century Gothic" panose="020B0502020202020204" pitchFamily="34" charset="0"/>
              </a:rPr>
              <a:t>Lakehead</a:t>
            </a:r>
            <a:r>
              <a:rPr lang="en-US" sz="1600" dirty="0">
                <a:latin typeface="Century Gothic" panose="020B0502020202020204" pitchFamily="34" charset="0"/>
              </a:rPr>
              <a:t> University </a:t>
            </a:r>
            <a:endParaRPr lang="en-CA" sz="1600" dirty="0" smtClean="0">
              <a:latin typeface="Century Gothic" panose="020B0502020202020204" pitchFamily="34" charset="0"/>
            </a:endParaRPr>
          </a:p>
          <a:p>
            <a:pPr marL="285750" indent="-285750">
              <a:buFont typeface="Arial" panose="020B0604020202020204" pitchFamily="34" charset="0"/>
              <a:buChar char="•"/>
            </a:pPr>
            <a:endParaRPr lang="en-CA" sz="1600" b="1" dirty="0" smtClean="0">
              <a:latin typeface="Century Gothic" panose="020B0502020202020204" pitchFamily="34" charset="0"/>
            </a:endParaRPr>
          </a:p>
          <a:p>
            <a:pPr marL="285750" indent="-285750">
              <a:buFont typeface="Arial" panose="020B0604020202020204" pitchFamily="34" charset="0"/>
              <a:buChar char="•"/>
            </a:pPr>
            <a:r>
              <a:rPr lang="en-CA" sz="1600" b="1" dirty="0" smtClean="0">
                <a:latin typeface="Century Gothic" panose="020B0502020202020204" pitchFamily="34" charset="0"/>
              </a:rPr>
              <a:t>Sandra </a:t>
            </a:r>
            <a:r>
              <a:rPr lang="en-CA" sz="1600" b="1" dirty="0">
                <a:latin typeface="Century Gothic" panose="020B0502020202020204" pitchFamily="34" charset="0"/>
              </a:rPr>
              <a:t>Cardinal, </a:t>
            </a:r>
            <a:r>
              <a:rPr lang="en-CA" sz="1600" dirty="0" smtClean="0">
                <a:latin typeface="Century Gothic" panose="020B0502020202020204" pitchFamily="34" charset="0"/>
              </a:rPr>
              <a:t>ALPAC</a:t>
            </a:r>
          </a:p>
          <a:p>
            <a:pPr marL="285750" indent="-285750">
              <a:buFont typeface="Arial" panose="020B0604020202020204" pitchFamily="34" charset="0"/>
              <a:buChar char="•"/>
            </a:pPr>
            <a:endParaRPr lang="en-CA" sz="1600" dirty="0">
              <a:latin typeface="Century Gothic" panose="020B0502020202020204" pitchFamily="34" charset="0"/>
            </a:endParaRPr>
          </a:p>
          <a:p>
            <a:pPr marL="285750" indent="-285750">
              <a:buFont typeface="Arial" panose="020B0604020202020204" pitchFamily="34" charset="0"/>
              <a:buChar char="•"/>
            </a:pPr>
            <a:r>
              <a:rPr lang="en-CA" sz="1600" b="1" dirty="0" err="1" smtClean="0">
                <a:latin typeface="Century Gothic" panose="020B0502020202020204" pitchFamily="34" charset="0"/>
              </a:rPr>
              <a:t>Dr</a:t>
            </a:r>
            <a:r>
              <a:rPr lang="en-CA" sz="1600" b="1" dirty="0" smtClean="0">
                <a:latin typeface="Century Gothic" panose="020B0502020202020204" pitchFamily="34" charset="0"/>
              </a:rPr>
              <a:t> </a:t>
            </a:r>
            <a:r>
              <a:rPr lang="en-CA" sz="1600" b="1" dirty="0">
                <a:latin typeface="Century Gothic" panose="020B0502020202020204" pitchFamily="34" charset="0"/>
              </a:rPr>
              <a:t>Sara </a:t>
            </a:r>
            <a:r>
              <a:rPr lang="en-CA" sz="1600" b="1" dirty="0" err="1" smtClean="0">
                <a:latin typeface="Century Gothic" panose="020B0502020202020204" pitchFamily="34" charset="0"/>
              </a:rPr>
              <a:t>Teitelbaum</a:t>
            </a:r>
            <a:r>
              <a:rPr lang="en-CA" sz="1600" b="1" dirty="0" smtClean="0">
                <a:latin typeface="Century Gothic" panose="020B0502020202020204" pitchFamily="34" charset="0"/>
              </a:rPr>
              <a:t>, </a:t>
            </a:r>
            <a:r>
              <a:rPr lang="en-CA" sz="1600" dirty="0" smtClean="0">
                <a:latin typeface="Century Gothic" panose="020B0502020202020204" pitchFamily="34" charset="0"/>
              </a:rPr>
              <a:t>University of Montreal</a:t>
            </a:r>
          </a:p>
          <a:p>
            <a:pPr marL="285750" indent="-285750">
              <a:buFont typeface="Arial" panose="020B0604020202020204" pitchFamily="34" charset="0"/>
              <a:buChar char="•"/>
            </a:pPr>
            <a:endParaRPr lang="en-CA" sz="1600" dirty="0">
              <a:latin typeface="Century Gothic" panose="020B0502020202020204" pitchFamily="34" charset="0"/>
            </a:endParaRPr>
          </a:p>
          <a:p>
            <a:pPr marL="285750" indent="-285750">
              <a:buFont typeface="Arial" panose="020B0604020202020204" pitchFamily="34" charset="0"/>
              <a:buChar char="•"/>
            </a:pPr>
            <a:r>
              <a:rPr lang="en-US" sz="1600" b="1" dirty="0">
                <a:latin typeface="Century Gothic" panose="020B0502020202020204" pitchFamily="34" charset="0"/>
              </a:rPr>
              <a:t>Michel </a:t>
            </a:r>
            <a:r>
              <a:rPr lang="en-US" sz="1600" b="1" dirty="0" err="1">
                <a:latin typeface="Century Gothic" panose="020B0502020202020204" pitchFamily="34" charset="0"/>
              </a:rPr>
              <a:t>Mongeon</a:t>
            </a:r>
            <a:r>
              <a:rPr lang="en-US" sz="1600" b="1" dirty="0">
                <a:latin typeface="Century Gothic" panose="020B0502020202020204" pitchFamily="34" charset="0"/>
              </a:rPr>
              <a:t>, </a:t>
            </a:r>
            <a:r>
              <a:rPr lang="en-US" sz="1600" dirty="0">
                <a:latin typeface="Century Gothic" panose="020B0502020202020204" pitchFamily="34" charset="0"/>
              </a:rPr>
              <a:t>Tech for, </a:t>
            </a:r>
            <a:r>
              <a:rPr lang="en-US" sz="1600" dirty="0" err="1" smtClean="0">
                <a:latin typeface="Century Gothic" panose="020B0502020202020204" pitchFamily="34" charset="0"/>
              </a:rPr>
              <a:t>géographe</a:t>
            </a:r>
            <a:endParaRPr lang="en-US" sz="1600" dirty="0" smtClean="0">
              <a:latin typeface="Century Gothic" panose="020B0502020202020204" pitchFamily="34" charset="0"/>
            </a:endParaRPr>
          </a:p>
          <a:p>
            <a:pPr marL="285750" indent="-285750">
              <a:buFont typeface="Arial" panose="020B0604020202020204" pitchFamily="34" charset="0"/>
              <a:buChar char="•"/>
            </a:pPr>
            <a:endParaRPr lang="en-US" sz="1600" dirty="0">
              <a:latin typeface="Century Gothic" panose="020B0502020202020204" pitchFamily="34" charset="0"/>
            </a:endParaRPr>
          </a:p>
          <a:p>
            <a:pPr marL="285750" indent="-285750">
              <a:buFont typeface="Arial" panose="020B0604020202020204" pitchFamily="34" charset="0"/>
              <a:buChar char="•"/>
            </a:pPr>
            <a:r>
              <a:rPr lang="en-CA" sz="1600" b="1" dirty="0">
                <a:latin typeface="Century Gothic" panose="020B0502020202020204" pitchFamily="34" charset="0"/>
              </a:rPr>
              <a:t>Geneviève </a:t>
            </a:r>
            <a:r>
              <a:rPr lang="en-CA" sz="1600" b="1" dirty="0" err="1">
                <a:latin typeface="Century Gothic" panose="020B0502020202020204" pitchFamily="34" charset="0"/>
              </a:rPr>
              <a:t>Labrecque</a:t>
            </a:r>
            <a:r>
              <a:rPr lang="en-CA" sz="1600" b="1" dirty="0">
                <a:latin typeface="Century Gothic" panose="020B0502020202020204" pitchFamily="34" charset="0"/>
              </a:rPr>
              <a:t>, </a:t>
            </a:r>
            <a:r>
              <a:rPr lang="en-CA" sz="1600" dirty="0" smtClean="0">
                <a:latin typeface="Century Gothic" panose="020B0502020202020204" pitchFamily="34" charset="0"/>
              </a:rPr>
              <a:t>Tembec</a:t>
            </a:r>
            <a:endParaRPr lang="en-US"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p:txBody>
      </p:sp>
      <p:sp>
        <p:nvSpPr>
          <p:cNvPr id="7" name="Rectangle 6"/>
          <p:cNvSpPr/>
          <p:nvPr/>
        </p:nvSpPr>
        <p:spPr>
          <a:xfrm>
            <a:off x="842221" y="2516668"/>
            <a:ext cx="2781836" cy="4185761"/>
          </a:xfrm>
          <a:prstGeom prst="rect">
            <a:avLst/>
          </a:prstGeom>
        </p:spPr>
        <p:txBody>
          <a:bodyPr wrap="square">
            <a:spAutoFit/>
          </a:bodyPr>
          <a:lstStyle/>
          <a:p>
            <a:r>
              <a:rPr lang="en-US" sz="1400" dirty="0">
                <a:solidFill>
                  <a:srgbClr val="0070C0"/>
                </a:solidFill>
                <a:latin typeface="Century Gothic" panose="020B0502020202020204" pitchFamily="34" charset="0"/>
              </a:rPr>
              <a:t>D1 - TEP discussion &amp; recommended </a:t>
            </a:r>
            <a:r>
              <a:rPr lang="en-US" sz="1400" dirty="0" smtClean="0">
                <a:solidFill>
                  <a:srgbClr val="0070C0"/>
                </a:solidFill>
                <a:latin typeface="Century Gothic" panose="020B0502020202020204" pitchFamily="34" charset="0"/>
              </a:rPr>
              <a:t>approach</a:t>
            </a:r>
          </a:p>
          <a:p>
            <a:endParaRPr lang="en-US" sz="1400" dirty="0" smtClean="0">
              <a:solidFill>
                <a:srgbClr val="0070C0"/>
              </a:solidFill>
              <a:latin typeface="Century Gothic" panose="020B0502020202020204" pitchFamily="34" charset="0"/>
            </a:endParaRPr>
          </a:p>
          <a:p>
            <a:endParaRPr lang="en-US" sz="1400" dirty="0">
              <a:solidFill>
                <a:srgbClr val="0070C0"/>
              </a:solidFill>
              <a:latin typeface="Century Gothic" panose="020B0502020202020204" pitchFamily="34" charset="0"/>
            </a:endParaRPr>
          </a:p>
          <a:p>
            <a:r>
              <a:rPr lang="en-US" sz="1400" dirty="0" smtClean="0">
                <a:solidFill>
                  <a:srgbClr val="0070C0"/>
                </a:solidFill>
                <a:latin typeface="Century Gothic" panose="020B0502020202020204" pitchFamily="34" charset="0"/>
              </a:rPr>
              <a:t>D1.1 </a:t>
            </a:r>
            <a:r>
              <a:rPr lang="en-US" sz="1400" dirty="0">
                <a:solidFill>
                  <a:srgbClr val="0070C0"/>
                </a:solidFill>
                <a:latin typeface="Century Gothic" panose="020B0502020202020204" pitchFamily="34" charset="0"/>
              </a:rPr>
              <a:t>– SDG &amp; SC review and comments provided to </a:t>
            </a:r>
            <a:r>
              <a:rPr lang="en-US" sz="1400" dirty="0" smtClean="0">
                <a:solidFill>
                  <a:srgbClr val="0070C0"/>
                </a:solidFill>
                <a:latin typeface="Century Gothic" panose="020B0502020202020204" pitchFamily="34" charset="0"/>
              </a:rPr>
              <a:t>TEP</a:t>
            </a:r>
          </a:p>
          <a:p>
            <a:endParaRPr lang="en-US" sz="1400" dirty="0" smtClean="0">
              <a:solidFill>
                <a:srgbClr val="0070C0"/>
              </a:solidFill>
              <a:latin typeface="Century Gothic" panose="020B0502020202020204" pitchFamily="34" charset="0"/>
            </a:endParaRPr>
          </a:p>
          <a:p>
            <a:endParaRPr lang="en-US" sz="1400" dirty="0">
              <a:solidFill>
                <a:srgbClr val="0070C0"/>
              </a:solidFill>
              <a:latin typeface="Century Gothic" panose="020B0502020202020204" pitchFamily="34" charset="0"/>
            </a:endParaRPr>
          </a:p>
          <a:p>
            <a:r>
              <a:rPr lang="en-US" sz="1400" dirty="0" smtClean="0">
                <a:solidFill>
                  <a:srgbClr val="0070C0"/>
                </a:solidFill>
                <a:latin typeface="Century Gothic" panose="020B0502020202020204" pitchFamily="34" charset="0"/>
              </a:rPr>
              <a:t>D2 </a:t>
            </a:r>
            <a:r>
              <a:rPr lang="en-US" sz="1400" dirty="0">
                <a:solidFill>
                  <a:srgbClr val="0070C0"/>
                </a:solidFill>
                <a:latin typeface="Century Gothic" panose="020B0502020202020204" pitchFamily="34" charset="0"/>
              </a:rPr>
              <a:t>– TEP discussion and </a:t>
            </a:r>
            <a:r>
              <a:rPr lang="en-US" sz="1400" dirty="0" smtClean="0">
                <a:solidFill>
                  <a:srgbClr val="0070C0"/>
                </a:solidFill>
                <a:latin typeface="Century Gothic" panose="020B0502020202020204" pitchFamily="34" charset="0"/>
              </a:rPr>
              <a:t>review</a:t>
            </a:r>
          </a:p>
          <a:p>
            <a:endParaRPr lang="en-US" sz="1400" dirty="0" smtClean="0">
              <a:solidFill>
                <a:srgbClr val="0070C0"/>
              </a:solidFill>
              <a:latin typeface="Century Gothic" panose="020B0502020202020204" pitchFamily="34" charset="0"/>
            </a:endParaRPr>
          </a:p>
          <a:p>
            <a:endParaRPr lang="en-US" sz="1400" dirty="0">
              <a:solidFill>
                <a:srgbClr val="0070C0"/>
              </a:solidFill>
              <a:latin typeface="Century Gothic" panose="020B0502020202020204" pitchFamily="34" charset="0"/>
            </a:endParaRPr>
          </a:p>
          <a:p>
            <a:r>
              <a:rPr lang="en-US" sz="1400" dirty="0" smtClean="0">
                <a:solidFill>
                  <a:srgbClr val="0070C0"/>
                </a:solidFill>
                <a:latin typeface="Century Gothic" panose="020B0502020202020204" pitchFamily="34" charset="0"/>
              </a:rPr>
              <a:t>WEBINAR  - stakeholder </a:t>
            </a:r>
            <a:r>
              <a:rPr lang="en-US" sz="1400" dirty="0">
                <a:solidFill>
                  <a:srgbClr val="0070C0"/>
                </a:solidFill>
                <a:latin typeface="Century Gothic" panose="020B0502020202020204" pitchFamily="34" charset="0"/>
              </a:rPr>
              <a:t>review and </a:t>
            </a:r>
            <a:r>
              <a:rPr lang="en-US" sz="1400" dirty="0" smtClean="0">
                <a:solidFill>
                  <a:srgbClr val="0070C0"/>
                </a:solidFill>
                <a:latin typeface="Century Gothic" panose="020B0502020202020204" pitchFamily="34" charset="0"/>
              </a:rPr>
              <a:t>discussion</a:t>
            </a:r>
          </a:p>
          <a:p>
            <a:endParaRPr lang="en-US" sz="1400" dirty="0">
              <a:solidFill>
                <a:srgbClr val="0070C0"/>
              </a:solidFill>
              <a:latin typeface="Century Gothic" panose="020B0502020202020204" pitchFamily="34" charset="0"/>
            </a:endParaRPr>
          </a:p>
          <a:p>
            <a:r>
              <a:rPr lang="en-US" sz="1400" dirty="0" smtClean="0">
                <a:solidFill>
                  <a:srgbClr val="0070C0"/>
                </a:solidFill>
                <a:latin typeface="Century Gothic" panose="020B0502020202020204" pitchFamily="34" charset="0"/>
              </a:rPr>
              <a:t>POST WEBINAR  - Comments accepted to November 21. </a:t>
            </a:r>
            <a:endParaRPr lang="en-US" sz="1400" dirty="0">
              <a:solidFill>
                <a:srgbClr val="0070C0"/>
              </a:solidFill>
              <a:latin typeface="Century Gothic" panose="020B0502020202020204" pitchFamily="34" charset="0"/>
            </a:endParaRPr>
          </a:p>
          <a:p>
            <a:endParaRPr lang="en-US" sz="1400" dirty="0">
              <a:solidFill>
                <a:srgbClr val="0070C0"/>
              </a:solidFill>
              <a:latin typeface="Century Gothic" panose="020B0502020202020204" pitchFamily="34" charset="0"/>
            </a:endParaRPr>
          </a:p>
          <a:p>
            <a:endParaRPr lang="en-US" sz="1400" dirty="0">
              <a:solidFill>
                <a:srgbClr val="0070C0"/>
              </a:solidFill>
              <a:latin typeface="Century Gothic" panose="020B0502020202020204" pitchFamily="34" charset="0"/>
            </a:endParaRPr>
          </a:p>
        </p:txBody>
      </p:sp>
      <p:sp>
        <p:nvSpPr>
          <p:cNvPr id="8" name="Down Arrow 7"/>
          <p:cNvSpPr/>
          <p:nvPr/>
        </p:nvSpPr>
        <p:spPr>
          <a:xfrm>
            <a:off x="206062" y="2516668"/>
            <a:ext cx="540913" cy="3829484"/>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16264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4"/>
          <p:cNvSpPr>
            <a:spLocks noChangeArrowheads="1"/>
          </p:cNvSpPr>
          <p:nvPr/>
        </p:nvSpPr>
        <p:spPr bwMode="auto">
          <a:xfrm>
            <a:off x="-16791" y="-1871472"/>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288000" bIns="46800">
            <a:spAutoFit/>
          </a:bodyPr>
          <a:lstStyle>
            <a:lvl1pPr marL="261938" indent="-2619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Clr>
                <a:srgbClr val="32503C"/>
              </a:buClr>
              <a:buSzPct val="140000"/>
              <a:buFont typeface="Times New Roman" panose="02020603050405020304" pitchFamily="18" charset="0"/>
              <a:buChar char="•"/>
            </a:pPr>
            <a:endParaRPr lang="en-US" altLang="en-US"/>
          </a:p>
        </p:txBody>
      </p:sp>
      <p:grpSp>
        <p:nvGrpSpPr>
          <p:cNvPr id="201731" name="Group 4"/>
          <p:cNvGrpSpPr>
            <a:grpSpLocks/>
          </p:cNvGrpSpPr>
          <p:nvPr/>
        </p:nvGrpSpPr>
        <p:grpSpPr bwMode="auto">
          <a:xfrm>
            <a:off x="190500" y="713772"/>
            <a:ext cx="8202613" cy="4219575"/>
            <a:chOff x="190240" y="2014992"/>
            <a:chExt cx="8203474" cy="4219302"/>
          </a:xfrm>
        </p:grpSpPr>
        <p:sp>
          <p:nvSpPr>
            <p:cNvPr id="6" name="Notched Right Arrow 5"/>
            <p:cNvSpPr/>
            <p:nvPr/>
          </p:nvSpPr>
          <p:spPr>
            <a:xfrm>
              <a:off x="190240" y="3254749"/>
              <a:ext cx="8203474" cy="1687404"/>
            </a:xfrm>
            <a:prstGeom prst="notchedRightArrow">
              <a:avLst/>
            </a:prstGeom>
            <a:solidFill>
              <a:srgbClr val="00B0F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190240" y="2014992"/>
              <a:ext cx="884331" cy="1687403"/>
            </a:xfrm>
            <a:custGeom>
              <a:avLst/>
              <a:gdLst>
                <a:gd name="connsiteX0" fmla="*/ 0 w 884136"/>
                <a:gd name="connsiteY0" fmla="*/ 0 h 1687721"/>
                <a:gd name="connsiteX1" fmla="*/ 884136 w 884136"/>
                <a:gd name="connsiteY1" fmla="*/ 0 h 1687721"/>
                <a:gd name="connsiteX2" fmla="*/ 884136 w 884136"/>
                <a:gd name="connsiteY2" fmla="*/ 1687721 h 1687721"/>
                <a:gd name="connsiteX3" fmla="*/ 0 w 884136"/>
                <a:gd name="connsiteY3" fmla="*/ 1687721 h 1687721"/>
                <a:gd name="connsiteX4" fmla="*/ 0 w 884136"/>
                <a:gd name="connsiteY4" fmla="*/ 0 h 1687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36" h="1687721">
                  <a:moveTo>
                    <a:pt x="0" y="0"/>
                  </a:moveTo>
                  <a:lnTo>
                    <a:pt x="884136" y="0"/>
                  </a:lnTo>
                  <a:lnTo>
                    <a:pt x="884136" y="1687721"/>
                  </a:lnTo>
                  <a:lnTo>
                    <a:pt x="0" y="16877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5344" tIns="85344" rIns="85344" bIns="85344" spcCol="1270" anchor="b"/>
            <a:lstStyle/>
            <a:p>
              <a:pPr algn="ctr" defTabSz="533400">
                <a:lnSpc>
                  <a:spcPct val="90000"/>
                </a:lnSpc>
                <a:spcAft>
                  <a:spcPct val="35000"/>
                </a:spcAft>
                <a:defRPr/>
              </a:pPr>
              <a:r>
                <a:rPr lang="en-CA" sz="1200" dirty="0">
                  <a:latin typeface="Century Gothic" panose="020B0502020202020204" pitchFamily="34" charset="0"/>
                </a:rPr>
                <a:t>Boreal Standard </a:t>
              </a:r>
              <a:r>
                <a:rPr lang="en-CA" sz="1200" dirty="0">
                  <a:solidFill>
                    <a:srgbClr val="0033CC"/>
                  </a:solidFill>
                  <a:latin typeface="Century Gothic" panose="020B0502020202020204" pitchFamily="34" charset="0"/>
                </a:rPr>
                <a:t>203</a:t>
              </a:r>
            </a:p>
          </p:txBody>
        </p:sp>
        <p:sp>
          <p:nvSpPr>
            <p:cNvPr id="8" name="Oval 7"/>
            <p:cNvSpPr/>
            <p:nvPr/>
          </p:nvSpPr>
          <p:spPr>
            <a:xfrm>
              <a:off x="422039" y="3913519"/>
              <a:ext cx="422319" cy="422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1119025" y="4546890"/>
              <a:ext cx="884330" cy="1687404"/>
            </a:xfrm>
            <a:custGeom>
              <a:avLst/>
              <a:gdLst>
                <a:gd name="connsiteX0" fmla="*/ 0 w 884136"/>
                <a:gd name="connsiteY0" fmla="*/ 0 h 1687721"/>
                <a:gd name="connsiteX1" fmla="*/ 884136 w 884136"/>
                <a:gd name="connsiteY1" fmla="*/ 0 h 1687721"/>
                <a:gd name="connsiteX2" fmla="*/ 884136 w 884136"/>
                <a:gd name="connsiteY2" fmla="*/ 1687721 h 1687721"/>
                <a:gd name="connsiteX3" fmla="*/ 0 w 884136"/>
                <a:gd name="connsiteY3" fmla="*/ 1687721 h 1687721"/>
                <a:gd name="connsiteX4" fmla="*/ 0 w 884136"/>
                <a:gd name="connsiteY4" fmla="*/ 0 h 1687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36" h="1687721">
                  <a:moveTo>
                    <a:pt x="0" y="0"/>
                  </a:moveTo>
                  <a:lnTo>
                    <a:pt x="884136" y="0"/>
                  </a:lnTo>
                  <a:lnTo>
                    <a:pt x="884136" y="1687721"/>
                  </a:lnTo>
                  <a:lnTo>
                    <a:pt x="0" y="16877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5344" tIns="85344" rIns="85344" bIns="85344" spcCol="1270"/>
            <a:lstStyle/>
            <a:p>
              <a:pPr algn="ctr" defTabSz="533400">
                <a:lnSpc>
                  <a:spcPct val="90000"/>
                </a:lnSpc>
                <a:spcAft>
                  <a:spcPct val="35000"/>
                </a:spcAft>
                <a:defRPr/>
              </a:pPr>
              <a:r>
                <a:rPr lang="en-CA" sz="1200" dirty="0">
                  <a:latin typeface="Century Gothic" panose="020B0502020202020204" pitchFamily="34" charset="0"/>
                </a:rPr>
                <a:t>BC Standard </a:t>
              </a:r>
              <a:r>
                <a:rPr lang="en-CA" sz="1200" dirty="0">
                  <a:solidFill>
                    <a:srgbClr val="0070C0"/>
                  </a:solidFill>
                  <a:latin typeface="Century Gothic" panose="020B0502020202020204" pitchFamily="34" charset="0"/>
                </a:rPr>
                <a:t>202</a:t>
              </a:r>
            </a:p>
          </p:txBody>
        </p:sp>
        <p:sp>
          <p:nvSpPr>
            <p:cNvPr id="10" name="Oval 9"/>
            <p:cNvSpPr/>
            <p:nvPr/>
          </p:nvSpPr>
          <p:spPr>
            <a:xfrm>
              <a:off x="1349237" y="3913519"/>
              <a:ext cx="422319" cy="422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2047810" y="2014992"/>
              <a:ext cx="884331" cy="1687403"/>
            </a:xfrm>
            <a:custGeom>
              <a:avLst/>
              <a:gdLst>
                <a:gd name="connsiteX0" fmla="*/ 0 w 884136"/>
                <a:gd name="connsiteY0" fmla="*/ 0 h 1687721"/>
                <a:gd name="connsiteX1" fmla="*/ 884136 w 884136"/>
                <a:gd name="connsiteY1" fmla="*/ 0 h 1687721"/>
                <a:gd name="connsiteX2" fmla="*/ 884136 w 884136"/>
                <a:gd name="connsiteY2" fmla="*/ 1687721 h 1687721"/>
                <a:gd name="connsiteX3" fmla="*/ 0 w 884136"/>
                <a:gd name="connsiteY3" fmla="*/ 1687721 h 1687721"/>
                <a:gd name="connsiteX4" fmla="*/ 0 w 884136"/>
                <a:gd name="connsiteY4" fmla="*/ 0 h 1687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36" h="1687721">
                  <a:moveTo>
                    <a:pt x="0" y="0"/>
                  </a:moveTo>
                  <a:lnTo>
                    <a:pt x="884136" y="0"/>
                  </a:lnTo>
                  <a:lnTo>
                    <a:pt x="884136" y="1687721"/>
                  </a:lnTo>
                  <a:lnTo>
                    <a:pt x="0" y="16877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5344" tIns="85344" rIns="85344" bIns="85344" spcCol="1270" anchor="b"/>
            <a:lstStyle/>
            <a:p>
              <a:pPr algn="ctr" defTabSz="533400">
                <a:lnSpc>
                  <a:spcPct val="90000"/>
                </a:lnSpc>
                <a:spcAft>
                  <a:spcPct val="35000"/>
                </a:spcAft>
                <a:defRPr/>
              </a:pPr>
              <a:r>
                <a:rPr lang="en-CA" sz="1200" dirty="0">
                  <a:latin typeface="Century Gothic" panose="020B0502020202020204" pitchFamily="34" charset="0"/>
                </a:rPr>
                <a:t>Maritime Standard </a:t>
              </a:r>
              <a:r>
                <a:rPr lang="en-CA" sz="1200" dirty="0">
                  <a:solidFill>
                    <a:srgbClr val="0070C0"/>
                  </a:solidFill>
                  <a:latin typeface="Century Gothic" panose="020B0502020202020204" pitchFamily="34" charset="0"/>
                </a:rPr>
                <a:t>153</a:t>
              </a:r>
            </a:p>
          </p:txBody>
        </p:sp>
        <p:sp>
          <p:nvSpPr>
            <p:cNvPr id="12" name="Oval 11"/>
            <p:cNvSpPr/>
            <p:nvPr/>
          </p:nvSpPr>
          <p:spPr>
            <a:xfrm>
              <a:off x="2278022" y="3913519"/>
              <a:ext cx="422319" cy="422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2975007" y="4546890"/>
              <a:ext cx="884331" cy="1687404"/>
            </a:xfrm>
            <a:custGeom>
              <a:avLst/>
              <a:gdLst>
                <a:gd name="connsiteX0" fmla="*/ 0 w 884136"/>
                <a:gd name="connsiteY0" fmla="*/ 0 h 1687721"/>
                <a:gd name="connsiteX1" fmla="*/ 884136 w 884136"/>
                <a:gd name="connsiteY1" fmla="*/ 0 h 1687721"/>
                <a:gd name="connsiteX2" fmla="*/ 884136 w 884136"/>
                <a:gd name="connsiteY2" fmla="*/ 1687721 h 1687721"/>
                <a:gd name="connsiteX3" fmla="*/ 0 w 884136"/>
                <a:gd name="connsiteY3" fmla="*/ 1687721 h 1687721"/>
                <a:gd name="connsiteX4" fmla="*/ 0 w 884136"/>
                <a:gd name="connsiteY4" fmla="*/ 0 h 1687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36" h="1687721">
                  <a:moveTo>
                    <a:pt x="0" y="0"/>
                  </a:moveTo>
                  <a:lnTo>
                    <a:pt x="884136" y="0"/>
                  </a:lnTo>
                  <a:lnTo>
                    <a:pt x="884136" y="1687721"/>
                  </a:lnTo>
                  <a:lnTo>
                    <a:pt x="0" y="16877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5344" tIns="85344" rIns="85344" bIns="85344" spcCol="1270"/>
            <a:lstStyle/>
            <a:p>
              <a:pPr algn="ctr" defTabSz="533400">
                <a:lnSpc>
                  <a:spcPct val="90000"/>
                </a:lnSpc>
                <a:spcAft>
                  <a:spcPct val="35000"/>
                </a:spcAft>
                <a:defRPr/>
              </a:pPr>
              <a:r>
                <a:rPr lang="en-CA" sz="1200" dirty="0">
                  <a:latin typeface="Century Gothic" panose="020B0502020202020204" pitchFamily="34" charset="0"/>
                </a:rPr>
                <a:t>GLSL Standard </a:t>
              </a:r>
              <a:r>
                <a:rPr lang="en-CA" sz="1200" dirty="0">
                  <a:solidFill>
                    <a:srgbClr val="0070C0"/>
                  </a:solidFill>
                  <a:latin typeface="Century Gothic" panose="020B0502020202020204" pitchFamily="34" charset="0"/>
                </a:rPr>
                <a:t>138</a:t>
              </a:r>
              <a:r>
                <a:rPr lang="en-CA" sz="1200" dirty="0">
                  <a:latin typeface="Century Gothic" panose="020B0502020202020204" pitchFamily="34" charset="0"/>
                </a:rPr>
                <a:t> (public) </a:t>
              </a:r>
              <a:r>
                <a:rPr lang="en-CA" sz="1200" dirty="0">
                  <a:solidFill>
                    <a:srgbClr val="0070C0"/>
                  </a:solidFill>
                  <a:latin typeface="Century Gothic" panose="020B0502020202020204" pitchFamily="34" charset="0"/>
                </a:rPr>
                <a:t>131 </a:t>
              </a:r>
              <a:r>
                <a:rPr lang="en-CA" sz="1200" dirty="0">
                  <a:latin typeface="Century Gothic" panose="020B0502020202020204" pitchFamily="34" charset="0"/>
                </a:rPr>
                <a:t>(private)</a:t>
              </a:r>
            </a:p>
          </p:txBody>
        </p:sp>
        <p:sp>
          <p:nvSpPr>
            <p:cNvPr id="14" name="Oval 13"/>
            <p:cNvSpPr/>
            <p:nvPr/>
          </p:nvSpPr>
          <p:spPr>
            <a:xfrm>
              <a:off x="3206807" y="3913519"/>
              <a:ext cx="422319" cy="422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3903793" y="2014992"/>
              <a:ext cx="884330" cy="1687403"/>
            </a:xfrm>
            <a:custGeom>
              <a:avLst/>
              <a:gdLst>
                <a:gd name="connsiteX0" fmla="*/ 0 w 884136"/>
                <a:gd name="connsiteY0" fmla="*/ 0 h 1687721"/>
                <a:gd name="connsiteX1" fmla="*/ 884136 w 884136"/>
                <a:gd name="connsiteY1" fmla="*/ 0 h 1687721"/>
                <a:gd name="connsiteX2" fmla="*/ 884136 w 884136"/>
                <a:gd name="connsiteY2" fmla="*/ 1687721 h 1687721"/>
                <a:gd name="connsiteX3" fmla="*/ 0 w 884136"/>
                <a:gd name="connsiteY3" fmla="*/ 1687721 h 1687721"/>
                <a:gd name="connsiteX4" fmla="*/ 0 w 884136"/>
                <a:gd name="connsiteY4" fmla="*/ 0 h 1687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36" h="1687721">
                  <a:moveTo>
                    <a:pt x="0" y="0"/>
                  </a:moveTo>
                  <a:lnTo>
                    <a:pt x="884136" y="0"/>
                  </a:lnTo>
                  <a:lnTo>
                    <a:pt x="884136" y="1687721"/>
                  </a:lnTo>
                  <a:lnTo>
                    <a:pt x="0" y="16877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5344" tIns="85344" rIns="85344" bIns="85344" spcCol="1270" anchor="b"/>
            <a:lstStyle/>
            <a:p>
              <a:pPr algn="ctr" defTabSz="533400">
                <a:lnSpc>
                  <a:spcPct val="90000"/>
                </a:lnSpc>
                <a:spcAft>
                  <a:spcPct val="35000"/>
                </a:spcAft>
                <a:defRPr/>
              </a:pPr>
              <a:r>
                <a:rPr lang="en-CA" sz="1200" dirty="0">
                  <a:latin typeface="Century Gothic" panose="020B0502020202020204" pitchFamily="34" charset="0"/>
                </a:rPr>
                <a:t>US Standard </a:t>
              </a:r>
              <a:r>
                <a:rPr lang="en-CA" sz="1200" dirty="0">
                  <a:solidFill>
                    <a:srgbClr val="0070C0"/>
                  </a:solidFill>
                  <a:latin typeface="Century Gothic" panose="020B0502020202020204" pitchFamily="34" charset="0"/>
                </a:rPr>
                <a:t>181-191</a:t>
              </a:r>
            </a:p>
          </p:txBody>
        </p:sp>
        <p:sp>
          <p:nvSpPr>
            <p:cNvPr id="16" name="Oval 15"/>
            <p:cNvSpPr/>
            <p:nvPr/>
          </p:nvSpPr>
          <p:spPr>
            <a:xfrm>
              <a:off x="4135592" y="3913519"/>
              <a:ext cx="420731" cy="422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4832577" y="4546890"/>
              <a:ext cx="884331" cy="1687404"/>
            </a:xfrm>
            <a:custGeom>
              <a:avLst/>
              <a:gdLst>
                <a:gd name="connsiteX0" fmla="*/ 0 w 884136"/>
                <a:gd name="connsiteY0" fmla="*/ 0 h 1687721"/>
                <a:gd name="connsiteX1" fmla="*/ 884136 w 884136"/>
                <a:gd name="connsiteY1" fmla="*/ 0 h 1687721"/>
                <a:gd name="connsiteX2" fmla="*/ 884136 w 884136"/>
                <a:gd name="connsiteY2" fmla="*/ 1687721 h 1687721"/>
                <a:gd name="connsiteX3" fmla="*/ 0 w 884136"/>
                <a:gd name="connsiteY3" fmla="*/ 1687721 h 1687721"/>
                <a:gd name="connsiteX4" fmla="*/ 0 w 884136"/>
                <a:gd name="connsiteY4" fmla="*/ 0 h 1687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36" h="1687721">
                  <a:moveTo>
                    <a:pt x="0" y="0"/>
                  </a:moveTo>
                  <a:lnTo>
                    <a:pt x="884136" y="0"/>
                  </a:lnTo>
                  <a:lnTo>
                    <a:pt x="884136" y="1687721"/>
                  </a:lnTo>
                  <a:lnTo>
                    <a:pt x="0" y="16877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5344" tIns="85344" rIns="85344" bIns="85344" spcCol="1270"/>
            <a:lstStyle/>
            <a:p>
              <a:pPr algn="ctr" defTabSz="533400">
                <a:lnSpc>
                  <a:spcPct val="90000"/>
                </a:lnSpc>
                <a:spcAft>
                  <a:spcPct val="35000"/>
                </a:spcAft>
                <a:defRPr/>
              </a:pPr>
              <a:r>
                <a:rPr lang="en-CA" sz="1200" dirty="0">
                  <a:latin typeface="Century Gothic" panose="020B0502020202020204" pitchFamily="34" charset="0"/>
                </a:rPr>
                <a:t>UK Standard</a:t>
              </a:r>
            </a:p>
            <a:p>
              <a:pPr algn="ctr" defTabSz="533400">
                <a:lnSpc>
                  <a:spcPct val="90000"/>
                </a:lnSpc>
                <a:spcAft>
                  <a:spcPct val="35000"/>
                </a:spcAft>
                <a:defRPr/>
              </a:pPr>
              <a:r>
                <a:rPr lang="en-CA" sz="1200" dirty="0">
                  <a:solidFill>
                    <a:srgbClr val="0070C0"/>
                  </a:solidFill>
                  <a:latin typeface="Century Gothic" panose="020B0502020202020204" pitchFamily="34" charset="0"/>
                </a:rPr>
                <a:t>84</a:t>
              </a:r>
            </a:p>
          </p:txBody>
        </p:sp>
        <p:sp>
          <p:nvSpPr>
            <p:cNvPr id="18" name="Oval 17"/>
            <p:cNvSpPr/>
            <p:nvPr/>
          </p:nvSpPr>
          <p:spPr>
            <a:xfrm>
              <a:off x="5062789" y="3913519"/>
              <a:ext cx="422319" cy="422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5761363" y="2014992"/>
              <a:ext cx="882743" cy="1687403"/>
            </a:xfrm>
            <a:custGeom>
              <a:avLst/>
              <a:gdLst>
                <a:gd name="connsiteX0" fmla="*/ 0 w 884136"/>
                <a:gd name="connsiteY0" fmla="*/ 0 h 1687721"/>
                <a:gd name="connsiteX1" fmla="*/ 884136 w 884136"/>
                <a:gd name="connsiteY1" fmla="*/ 0 h 1687721"/>
                <a:gd name="connsiteX2" fmla="*/ 884136 w 884136"/>
                <a:gd name="connsiteY2" fmla="*/ 1687721 h 1687721"/>
                <a:gd name="connsiteX3" fmla="*/ 0 w 884136"/>
                <a:gd name="connsiteY3" fmla="*/ 1687721 h 1687721"/>
                <a:gd name="connsiteX4" fmla="*/ 0 w 884136"/>
                <a:gd name="connsiteY4" fmla="*/ 0 h 1687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36" h="1687721">
                  <a:moveTo>
                    <a:pt x="0" y="0"/>
                  </a:moveTo>
                  <a:lnTo>
                    <a:pt x="884136" y="0"/>
                  </a:lnTo>
                  <a:lnTo>
                    <a:pt x="884136" y="1687721"/>
                  </a:lnTo>
                  <a:lnTo>
                    <a:pt x="0" y="16877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5344" tIns="85344" rIns="85344" bIns="85344" spcCol="1270" anchor="b"/>
            <a:lstStyle/>
            <a:p>
              <a:pPr algn="ctr" defTabSz="533400">
                <a:lnSpc>
                  <a:spcPct val="90000"/>
                </a:lnSpc>
                <a:spcAft>
                  <a:spcPct val="35000"/>
                </a:spcAft>
                <a:defRPr/>
              </a:pPr>
              <a:r>
                <a:rPr lang="en-CA" sz="1200" dirty="0">
                  <a:latin typeface="Century Gothic" panose="020B0502020202020204" pitchFamily="34" charset="0"/>
                </a:rPr>
                <a:t>D1 IGIs </a:t>
              </a:r>
              <a:r>
                <a:rPr lang="en-CA" sz="1200" dirty="0">
                  <a:solidFill>
                    <a:srgbClr val="0070C0"/>
                  </a:solidFill>
                  <a:latin typeface="Century Gothic" panose="020B0502020202020204" pitchFamily="34" charset="0"/>
                </a:rPr>
                <a:t>340 </a:t>
              </a:r>
            </a:p>
          </p:txBody>
        </p:sp>
        <p:sp>
          <p:nvSpPr>
            <p:cNvPr id="20" name="Oval 19"/>
            <p:cNvSpPr/>
            <p:nvPr/>
          </p:nvSpPr>
          <p:spPr>
            <a:xfrm>
              <a:off x="5991574" y="3913519"/>
              <a:ext cx="422319" cy="422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6688560" y="4546890"/>
              <a:ext cx="884330" cy="1687404"/>
            </a:xfrm>
            <a:custGeom>
              <a:avLst/>
              <a:gdLst>
                <a:gd name="connsiteX0" fmla="*/ 0 w 884136"/>
                <a:gd name="connsiteY0" fmla="*/ 0 h 1687721"/>
                <a:gd name="connsiteX1" fmla="*/ 884136 w 884136"/>
                <a:gd name="connsiteY1" fmla="*/ 0 h 1687721"/>
                <a:gd name="connsiteX2" fmla="*/ 884136 w 884136"/>
                <a:gd name="connsiteY2" fmla="*/ 1687721 h 1687721"/>
                <a:gd name="connsiteX3" fmla="*/ 0 w 884136"/>
                <a:gd name="connsiteY3" fmla="*/ 1687721 h 1687721"/>
                <a:gd name="connsiteX4" fmla="*/ 0 w 884136"/>
                <a:gd name="connsiteY4" fmla="*/ 0 h 1687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36" h="1687721">
                  <a:moveTo>
                    <a:pt x="0" y="0"/>
                  </a:moveTo>
                  <a:lnTo>
                    <a:pt x="884136" y="0"/>
                  </a:lnTo>
                  <a:lnTo>
                    <a:pt x="884136" y="1687721"/>
                  </a:lnTo>
                  <a:lnTo>
                    <a:pt x="0" y="16877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5344" tIns="85344" rIns="85344" bIns="85344" spcCol="1270"/>
            <a:lstStyle/>
            <a:p>
              <a:pPr algn="ctr" defTabSz="533400">
                <a:lnSpc>
                  <a:spcPct val="90000"/>
                </a:lnSpc>
                <a:spcAft>
                  <a:spcPct val="35000"/>
                </a:spcAft>
                <a:defRPr/>
              </a:pPr>
              <a:r>
                <a:rPr lang="en-CA" sz="2400" b="1" dirty="0" smtClean="0">
                  <a:latin typeface="Century Gothic" panose="020B0502020202020204" pitchFamily="34" charset="0"/>
                </a:rPr>
                <a:t>D3 </a:t>
              </a:r>
              <a:r>
                <a:rPr lang="en-CA" sz="2400" b="1" dirty="0">
                  <a:latin typeface="Century Gothic" panose="020B0502020202020204" pitchFamily="34" charset="0"/>
                </a:rPr>
                <a:t>IGIs</a:t>
              </a:r>
            </a:p>
            <a:p>
              <a:pPr algn="ctr" defTabSz="533400">
                <a:lnSpc>
                  <a:spcPct val="90000"/>
                </a:lnSpc>
                <a:spcAft>
                  <a:spcPct val="35000"/>
                </a:spcAft>
                <a:defRPr/>
              </a:pPr>
              <a:r>
                <a:rPr lang="en-CA" sz="2400" b="1" dirty="0">
                  <a:solidFill>
                    <a:srgbClr val="0070C0"/>
                  </a:solidFill>
                  <a:latin typeface="Century Gothic" panose="020B0502020202020204" pitchFamily="34" charset="0"/>
                </a:rPr>
                <a:t>200</a:t>
              </a:r>
            </a:p>
          </p:txBody>
        </p:sp>
        <p:sp>
          <p:nvSpPr>
            <p:cNvPr id="22" name="Oval 21"/>
            <p:cNvSpPr/>
            <p:nvPr/>
          </p:nvSpPr>
          <p:spPr>
            <a:xfrm>
              <a:off x="6920359" y="3913519"/>
              <a:ext cx="422319" cy="422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01732" name="Rectangle 3"/>
          <p:cNvSpPr>
            <a:spLocks noChangeArrowheads="1"/>
          </p:cNvSpPr>
          <p:nvPr/>
        </p:nvSpPr>
        <p:spPr bwMode="auto">
          <a:xfrm>
            <a:off x="758825" y="199205"/>
            <a:ext cx="7394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dirty="0">
                <a:solidFill>
                  <a:srgbClr val="0070C0"/>
                </a:solidFill>
                <a:latin typeface="Century Gothic" panose="020B0502020202020204" pitchFamily="34" charset="0"/>
              </a:rPr>
              <a:t>“A forest company has a limited amount of time and resources – like a bucket.</a:t>
            </a:r>
            <a:r>
              <a:rPr lang="en-US" altLang="en-US" sz="1400" i="1" dirty="0">
                <a:latin typeface="Century Gothic" panose="020B0502020202020204" pitchFamily="34" charset="0"/>
              </a:rPr>
              <a:t> </a:t>
            </a:r>
          </a:p>
          <a:p>
            <a:r>
              <a:rPr lang="en-US" altLang="en-US" sz="1400" i="1" dirty="0" smtClean="0">
                <a:latin typeface="Century Gothic" panose="020B0502020202020204" pitchFamily="34" charset="0"/>
              </a:rPr>
              <a:t>Depending </a:t>
            </a:r>
            <a:r>
              <a:rPr lang="en-US" altLang="en-US" sz="1400" i="1" dirty="0">
                <a:latin typeface="Century Gothic" panose="020B0502020202020204" pitchFamily="34" charset="0"/>
              </a:rPr>
              <a:t>on the type and number of P&amp;Cs and accompanying IGIs that are placed inside the bucket, some of the requirements may, or may not overflow. </a:t>
            </a:r>
            <a:r>
              <a:rPr lang="en-US" altLang="en-US" sz="1400" i="1" dirty="0" smtClean="0">
                <a:solidFill>
                  <a:srgbClr val="0070C0"/>
                </a:solidFill>
                <a:latin typeface="Century Gothic" panose="020B0502020202020204" pitchFamily="34" charset="0"/>
              </a:rPr>
              <a:t>FSC </a:t>
            </a:r>
            <a:r>
              <a:rPr lang="en-US" altLang="en-US" sz="1400" i="1" dirty="0">
                <a:solidFill>
                  <a:srgbClr val="0070C0"/>
                </a:solidFill>
                <a:latin typeface="Century Gothic" panose="020B0502020202020204" pitchFamily="34" charset="0"/>
              </a:rPr>
              <a:t>needs to focus on the most meaningful actions that will improve and support good forestry, so in turn the company can focus on meaningful action.” </a:t>
            </a:r>
            <a:r>
              <a:rPr lang="en-US" altLang="en-US" sz="1400" i="1" dirty="0">
                <a:latin typeface="Century Gothic" panose="020B0502020202020204" pitchFamily="34" charset="0"/>
              </a:rPr>
              <a:t> Canadian stakeholder</a:t>
            </a:r>
            <a:endParaRPr lang="en-US" altLang="en-US" sz="1400" dirty="0">
              <a:latin typeface="Times New Roman" panose="02020603050405020304" pitchFamily="18" charset="0"/>
            </a:endParaRPr>
          </a:p>
        </p:txBody>
      </p:sp>
      <p:sp>
        <p:nvSpPr>
          <p:cNvPr id="2" name="Rectangle 1"/>
          <p:cNvSpPr/>
          <p:nvPr/>
        </p:nvSpPr>
        <p:spPr bwMode="auto">
          <a:xfrm>
            <a:off x="7483475" y="1942497"/>
            <a:ext cx="1339850" cy="1689100"/>
          </a:xfrm>
          <a:prstGeom prst="rect">
            <a:avLst/>
          </a:prstGeom>
          <a:solidFill>
            <a:srgbClr val="00B0F0"/>
          </a:solidFill>
          <a:ln w="57150">
            <a:solidFill>
              <a:srgbClr val="FFFF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0000" tIns="46800" rIns="288000" bIns="46800">
            <a:spAutoFit/>
          </a:bodyPr>
          <a:lstStyle/>
          <a:p>
            <a:pPr algn="ctr" eaLnBrk="1" hangingPunct="1">
              <a:lnSpc>
                <a:spcPct val="80000"/>
              </a:lnSpc>
              <a:spcBef>
                <a:spcPct val="20000"/>
              </a:spcBef>
              <a:buClr>
                <a:srgbClr val="32503C"/>
              </a:buClr>
              <a:buSzPct val="140000"/>
              <a:defRPr/>
            </a:pPr>
            <a:endParaRPr lang="en-CA" sz="1400" dirty="0">
              <a:ln>
                <a:solidFill>
                  <a:srgbClr val="FFFF00"/>
                </a:solidFill>
              </a:ln>
              <a:solidFill>
                <a:schemeClr val="tx1"/>
              </a:solidFill>
              <a:latin typeface="Century Gothic" panose="020B0502020202020204" pitchFamily="34" charset="0"/>
            </a:endParaRPr>
          </a:p>
          <a:p>
            <a:pPr algn="ctr" eaLnBrk="1" hangingPunct="1">
              <a:lnSpc>
                <a:spcPct val="80000"/>
              </a:lnSpc>
              <a:spcBef>
                <a:spcPct val="20000"/>
              </a:spcBef>
              <a:buClr>
                <a:srgbClr val="32503C"/>
              </a:buClr>
              <a:buSzPct val="140000"/>
              <a:defRPr/>
            </a:pPr>
            <a:endParaRPr lang="en-CA" sz="1400" dirty="0">
              <a:ln>
                <a:solidFill>
                  <a:srgbClr val="FFFF00"/>
                </a:solidFill>
              </a:ln>
              <a:solidFill>
                <a:schemeClr val="tx1"/>
              </a:solidFill>
              <a:latin typeface="Century Gothic" panose="020B0502020202020204" pitchFamily="34" charset="0"/>
            </a:endParaRPr>
          </a:p>
          <a:p>
            <a:pPr algn="ctr" eaLnBrk="1" hangingPunct="1">
              <a:lnSpc>
                <a:spcPct val="80000"/>
              </a:lnSpc>
              <a:spcBef>
                <a:spcPct val="20000"/>
              </a:spcBef>
              <a:buClr>
                <a:srgbClr val="32503C"/>
              </a:buClr>
              <a:buSzPct val="140000"/>
              <a:defRPr/>
            </a:pPr>
            <a:r>
              <a:rPr lang="en-CA" sz="1400" b="1" dirty="0">
                <a:ln>
                  <a:solidFill>
                    <a:srgbClr val="FFFF00"/>
                  </a:solidFill>
                </a:ln>
                <a:solidFill>
                  <a:srgbClr val="FFFFFF"/>
                </a:solidFill>
                <a:latin typeface="Century Gothic" panose="020B0502020202020204" pitchFamily="34" charset="0"/>
              </a:rPr>
              <a:t>FSC CA National Standard</a:t>
            </a:r>
          </a:p>
          <a:p>
            <a:pPr algn="ctr" eaLnBrk="1" hangingPunct="1">
              <a:lnSpc>
                <a:spcPct val="80000"/>
              </a:lnSpc>
              <a:spcBef>
                <a:spcPct val="20000"/>
              </a:spcBef>
              <a:buClr>
                <a:srgbClr val="32503C"/>
              </a:buClr>
              <a:buSzPct val="140000"/>
              <a:defRPr/>
            </a:pPr>
            <a:r>
              <a:rPr lang="en-CA" sz="1400" b="1" dirty="0">
                <a:ln>
                  <a:solidFill>
                    <a:srgbClr val="FFFF00"/>
                  </a:solidFill>
                </a:ln>
                <a:solidFill>
                  <a:srgbClr val="FFFFFF"/>
                </a:solidFill>
                <a:latin typeface="Century Gothic" panose="020B0502020202020204" pitchFamily="34" charset="0"/>
              </a:rPr>
              <a:t>?</a:t>
            </a:r>
            <a:endParaRPr lang="en-CA" sz="1400" dirty="0">
              <a:ln>
                <a:solidFill>
                  <a:srgbClr val="FFFF00"/>
                </a:solidFill>
              </a:ln>
              <a:solidFill>
                <a:schemeClr val="tx1"/>
              </a:solidFill>
              <a:latin typeface="Century Gothic" panose="020B0502020202020204" pitchFamily="34" charset="0"/>
            </a:endParaRPr>
          </a:p>
          <a:p>
            <a:pPr algn="ctr" eaLnBrk="1" hangingPunct="1">
              <a:lnSpc>
                <a:spcPct val="80000"/>
              </a:lnSpc>
              <a:spcBef>
                <a:spcPct val="20000"/>
              </a:spcBef>
              <a:buClr>
                <a:srgbClr val="32503C"/>
              </a:buClr>
              <a:buSzPct val="140000"/>
              <a:defRPr/>
            </a:pPr>
            <a:endParaRPr lang="en-CA" sz="1400" dirty="0">
              <a:ln>
                <a:solidFill>
                  <a:srgbClr val="FFFF00"/>
                </a:solidFill>
              </a:ln>
              <a:solidFill>
                <a:schemeClr val="tx1"/>
              </a:solidFill>
              <a:latin typeface="Century Gothic" panose="020B0502020202020204" pitchFamily="34" charset="0"/>
            </a:endParaRPr>
          </a:p>
          <a:p>
            <a:pPr algn="ctr" eaLnBrk="1" hangingPunct="1">
              <a:lnSpc>
                <a:spcPct val="80000"/>
              </a:lnSpc>
              <a:spcBef>
                <a:spcPct val="20000"/>
              </a:spcBef>
              <a:buClr>
                <a:srgbClr val="32503C"/>
              </a:buClr>
              <a:buSzPct val="140000"/>
              <a:defRPr/>
            </a:pPr>
            <a:endParaRPr lang="en-CA" sz="1400" dirty="0">
              <a:ln>
                <a:solidFill>
                  <a:srgbClr val="FFFF00"/>
                </a:solidFill>
              </a:ln>
              <a:solidFill>
                <a:schemeClr val="tx1"/>
              </a:solidFill>
              <a:latin typeface="Century Gothic" panose="020B0502020202020204" pitchFamily="34" charset="0"/>
            </a:endParaRPr>
          </a:p>
        </p:txBody>
      </p:sp>
      <p:sp>
        <p:nvSpPr>
          <p:cNvPr id="23" name="Rectangle 22"/>
          <p:cNvSpPr/>
          <p:nvPr/>
        </p:nvSpPr>
        <p:spPr>
          <a:xfrm>
            <a:off x="190500" y="4549676"/>
            <a:ext cx="7579217" cy="2308324"/>
          </a:xfrm>
          <a:prstGeom prst="rect">
            <a:avLst/>
          </a:prstGeom>
        </p:spPr>
        <p:txBody>
          <a:bodyPr wrap="square">
            <a:spAutoFit/>
          </a:bodyPr>
          <a:lstStyle/>
          <a:p>
            <a:pPr>
              <a:defRPr/>
            </a:pPr>
            <a:r>
              <a:rPr lang="en-US" sz="1200" b="1" dirty="0" smtClean="0">
                <a:latin typeface="Century Gothic" panose="020B0502020202020204" pitchFamily="34" charset="0"/>
              </a:rPr>
              <a:t>International Generic Indicators – Final Draft</a:t>
            </a:r>
            <a:r>
              <a:rPr lang="en-US" sz="1200" b="1" dirty="0">
                <a:latin typeface="Century Gothic" panose="020B0502020202020204" pitchFamily="34" charset="0"/>
              </a:rPr>
              <a:t/>
            </a:r>
            <a:br>
              <a:rPr lang="en-US" sz="1200" b="1" dirty="0">
                <a:latin typeface="Century Gothic" panose="020B0502020202020204" pitchFamily="34" charset="0"/>
              </a:rPr>
            </a:br>
            <a:r>
              <a:rPr lang="en-US" sz="1200" dirty="0" smtClean="0">
                <a:latin typeface="Century Gothic" panose="020B0502020202020204" pitchFamily="34" charset="0"/>
              </a:rPr>
              <a:t>P1 	</a:t>
            </a:r>
            <a:r>
              <a:rPr lang="en-CA" sz="1200" dirty="0" smtClean="0">
                <a:latin typeface="Century Gothic" panose="020B0502020202020204" pitchFamily="34" charset="0"/>
              </a:rPr>
              <a:t>Compliance </a:t>
            </a:r>
            <a:r>
              <a:rPr lang="en-CA" sz="1200" dirty="0">
                <a:latin typeface="Century Gothic" panose="020B0502020202020204" pitchFamily="34" charset="0"/>
              </a:rPr>
              <a:t>with Laws </a:t>
            </a:r>
            <a:r>
              <a:rPr lang="en-CA" sz="1200" dirty="0" smtClean="0">
                <a:solidFill>
                  <a:srgbClr val="0070C0"/>
                </a:solidFill>
                <a:latin typeface="Century Gothic" panose="020B0502020202020204" pitchFamily="34" charset="0"/>
              </a:rPr>
              <a:t>[2</a:t>
            </a:r>
            <a:r>
              <a:rPr lang="en-US" sz="1200" dirty="0" smtClean="0">
                <a:solidFill>
                  <a:srgbClr val="0070C0"/>
                </a:solidFill>
                <a:latin typeface="Century Gothic" panose="020B0502020202020204" pitchFamily="34" charset="0"/>
              </a:rPr>
              <a:t>4 indicators]</a:t>
            </a:r>
            <a:r>
              <a:rPr lang="en-US" sz="1200" dirty="0">
                <a:solidFill>
                  <a:srgbClr val="0070C0"/>
                </a:solidFill>
                <a:latin typeface="Century Gothic" panose="020B0502020202020204" pitchFamily="34" charset="0"/>
              </a:rPr>
              <a:t/>
            </a:r>
            <a:br>
              <a:rPr lang="en-US" sz="1200" dirty="0">
                <a:solidFill>
                  <a:srgbClr val="0070C0"/>
                </a:solidFill>
                <a:latin typeface="Century Gothic" panose="020B0502020202020204" pitchFamily="34" charset="0"/>
              </a:rPr>
            </a:br>
            <a:r>
              <a:rPr lang="en-US" sz="1200" dirty="0" smtClean="0">
                <a:latin typeface="Century Gothic" panose="020B0502020202020204" pitchFamily="34" charset="0"/>
              </a:rPr>
              <a:t>P2 	Workers</a:t>
            </a:r>
            <a:r>
              <a:rPr lang="en-US" sz="1200" dirty="0">
                <a:latin typeface="Century Gothic" panose="020B0502020202020204" pitchFamily="34" charset="0"/>
              </a:rPr>
              <a:t>’ Rights and Employment Conditions </a:t>
            </a:r>
            <a:r>
              <a:rPr lang="en-US" sz="1200" dirty="0" smtClean="0">
                <a:solidFill>
                  <a:srgbClr val="0070C0"/>
                </a:solidFill>
                <a:latin typeface="Century Gothic" panose="020B0502020202020204" pitchFamily="34" charset="0"/>
              </a:rPr>
              <a:t>[24 indicators]</a:t>
            </a:r>
            <a:r>
              <a:rPr lang="en-US" sz="1200" dirty="0">
                <a:solidFill>
                  <a:srgbClr val="0070C0"/>
                </a:solidFill>
                <a:latin typeface="Century Gothic" panose="020B0502020202020204" pitchFamily="34" charset="0"/>
              </a:rPr>
              <a:t/>
            </a:r>
            <a:br>
              <a:rPr lang="en-US" sz="1200" dirty="0">
                <a:solidFill>
                  <a:srgbClr val="0070C0"/>
                </a:solidFill>
                <a:latin typeface="Century Gothic" panose="020B0502020202020204" pitchFamily="34" charset="0"/>
              </a:rPr>
            </a:br>
            <a:r>
              <a:rPr lang="en-US" sz="1200" dirty="0" smtClean="0">
                <a:latin typeface="Century Gothic" panose="020B0502020202020204" pitchFamily="34" charset="0"/>
              </a:rPr>
              <a:t>P3 	</a:t>
            </a:r>
            <a:r>
              <a:rPr lang="en-CA" sz="1200" dirty="0" smtClean="0">
                <a:latin typeface="Century Gothic" panose="020B0502020202020204" pitchFamily="34" charset="0"/>
              </a:rPr>
              <a:t>Indigenous </a:t>
            </a:r>
            <a:r>
              <a:rPr lang="en-CA" sz="1200" dirty="0">
                <a:latin typeface="Century Gothic" panose="020B0502020202020204" pitchFamily="34" charset="0"/>
              </a:rPr>
              <a:t>Peoples’ Rights </a:t>
            </a:r>
            <a:r>
              <a:rPr lang="en-US" sz="1200" dirty="0" smtClean="0">
                <a:solidFill>
                  <a:srgbClr val="0070C0"/>
                </a:solidFill>
                <a:latin typeface="Century Gothic" panose="020B0502020202020204" pitchFamily="34" charset="0"/>
              </a:rPr>
              <a:t>[15 indicators]</a:t>
            </a:r>
            <a:r>
              <a:rPr lang="en-US" sz="1200" dirty="0">
                <a:solidFill>
                  <a:srgbClr val="0070C0"/>
                </a:solidFill>
                <a:latin typeface="Century Gothic" panose="020B0502020202020204" pitchFamily="34" charset="0"/>
              </a:rPr>
              <a:t/>
            </a:r>
            <a:br>
              <a:rPr lang="en-US" sz="1200" dirty="0">
                <a:solidFill>
                  <a:srgbClr val="0070C0"/>
                </a:solidFill>
                <a:latin typeface="Century Gothic" panose="020B0502020202020204" pitchFamily="34" charset="0"/>
              </a:rPr>
            </a:br>
            <a:r>
              <a:rPr lang="en-US" sz="1200" dirty="0">
                <a:latin typeface="Century Gothic" panose="020B0502020202020204" pitchFamily="34" charset="0"/>
              </a:rPr>
              <a:t>P4 </a:t>
            </a:r>
            <a:r>
              <a:rPr lang="en-US" sz="1200" dirty="0" smtClean="0">
                <a:latin typeface="Century Gothic" panose="020B0502020202020204" pitchFamily="34" charset="0"/>
              </a:rPr>
              <a:t>	Community </a:t>
            </a:r>
            <a:r>
              <a:rPr lang="en-US" sz="1200" dirty="0">
                <a:latin typeface="Century Gothic" panose="020B0502020202020204" pitchFamily="34" charset="0"/>
              </a:rPr>
              <a:t>Relations </a:t>
            </a:r>
            <a:r>
              <a:rPr lang="en-US" sz="1200" dirty="0" smtClean="0">
                <a:solidFill>
                  <a:srgbClr val="0070C0"/>
                </a:solidFill>
                <a:latin typeface="Century Gothic" panose="020B0502020202020204" pitchFamily="34" charset="0"/>
              </a:rPr>
              <a:t>[19 indicators]</a:t>
            </a:r>
            <a:r>
              <a:rPr lang="en-US" sz="1200" dirty="0">
                <a:solidFill>
                  <a:srgbClr val="0070C0"/>
                </a:solidFill>
                <a:latin typeface="Century Gothic" panose="020B0502020202020204" pitchFamily="34" charset="0"/>
              </a:rPr>
              <a:t/>
            </a:r>
            <a:br>
              <a:rPr lang="en-US" sz="1200" dirty="0">
                <a:solidFill>
                  <a:srgbClr val="0070C0"/>
                </a:solidFill>
                <a:latin typeface="Century Gothic" panose="020B0502020202020204" pitchFamily="34" charset="0"/>
              </a:rPr>
            </a:br>
            <a:r>
              <a:rPr lang="en-US" sz="1200" dirty="0" smtClean="0">
                <a:latin typeface="Century Gothic" panose="020B0502020202020204" pitchFamily="34" charset="0"/>
              </a:rPr>
              <a:t>P5 	Benefits </a:t>
            </a:r>
            <a:r>
              <a:rPr lang="en-US" sz="1200" dirty="0">
                <a:latin typeface="Century Gothic" panose="020B0502020202020204" pitchFamily="34" charset="0"/>
              </a:rPr>
              <a:t>from the Forest </a:t>
            </a:r>
            <a:r>
              <a:rPr lang="en-US" sz="1200" dirty="0" smtClean="0">
                <a:solidFill>
                  <a:srgbClr val="0070C0"/>
                </a:solidFill>
                <a:latin typeface="Century Gothic" panose="020B0502020202020204" pitchFamily="34" charset="0"/>
              </a:rPr>
              <a:t>[14 indicators]</a:t>
            </a:r>
            <a:r>
              <a:rPr lang="en-US" sz="1200" dirty="0">
                <a:solidFill>
                  <a:srgbClr val="0070C0"/>
                </a:solidFill>
                <a:latin typeface="Century Gothic" panose="020B0502020202020204" pitchFamily="34" charset="0"/>
              </a:rPr>
              <a:t/>
            </a:r>
            <a:br>
              <a:rPr lang="en-US" sz="1200" dirty="0">
                <a:solidFill>
                  <a:srgbClr val="0070C0"/>
                </a:solidFill>
                <a:latin typeface="Century Gothic" panose="020B0502020202020204" pitchFamily="34" charset="0"/>
              </a:rPr>
            </a:br>
            <a:r>
              <a:rPr lang="en-US" sz="1200" dirty="0" smtClean="0">
                <a:latin typeface="Century Gothic" panose="020B0502020202020204" pitchFamily="34" charset="0"/>
              </a:rPr>
              <a:t>P6 	Environmental </a:t>
            </a:r>
            <a:r>
              <a:rPr lang="en-US" sz="1200" dirty="0">
                <a:latin typeface="Century Gothic" panose="020B0502020202020204" pitchFamily="34" charset="0"/>
              </a:rPr>
              <a:t>Values and Impacts  </a:t>
            </a:r>
            <a:r>
              <a:rPr lang="en-US" sz="1200" dirty="0" smtClean="0">
                <a:solidFill>
                  <a:srgbClr val="0070C0"/>
                </a:solidFill>
                <a:latin typeface="Century Gothic" panose="020B0502020202020204" pitchFamily="34" charset="0"/>
              </a:rPr>
              <a:t>[34 indicators]</a:t>
            </a:r>
            <a:r>
              <a:rPr lang="en-US" sz="1200" dirty="0">
                <a:solidFill>
                  <a:srgbClr val="0070C0"/>
                </a:solidFill>
                <a:latin typeface="Century Gothic" panose="020B0502020202020204" pitchFamily="34" charset="0"/>
              </a:rPr>
              <a:t/>
            </a:r>
            <a:br>
              <a:rPr lang="en-US" sz="1200" dirty="0">
                <a:solidFill>
                  <a:srgbClr val="0070C0"/>
                </a:solidFill>
                <a:latin typeface="Century Gothic" panose="020B0502020202020204" pitchFamily="34" charset="0"/>
              </a:rPr>
            </a:br>
            <a:r>
              <a:rPr lang="en-US" sz="1200" dirty="0">
                <a:latin typeface="Century Gothic" panose="020B0502020202020204" pitchFamily="34" charset="0"/>
              </a:rPr>
              <a:t>P7 </a:t>
            </a:r>
            <a:r>
              <a:rPr lang="en-US" sz="1200" dirty="0" smtClean="0">
                <a:latin typeface="Century Gothic" panose="020B0502020202020204" pitchFamily="34" charset="0"/>
              </a:rPr>
              <a:t>	Management </a:t>
            </a:r>
            <a:r>
              <a:rPr lang="en-US" sz="1200" dirty="0">
                <a:latin typeface="Century Gothic" panose="020B0502020202020204" pitchFamily="34" charset="0"/>
              </a:rPr>
              <a:t>Planning </a:t>
            </a:r>
            <a:r>
              <a:rPr lang="en-US" sz="1200" dirty="0" smtClean="0">
                <a:solidFill>
                  <a:srgbClr val="0070C0"/>
                </a:solidFill>
                <a:latin typeface="Century Gothic" panose="020B0502020202020204" pitchFamily="34" charset="0"/>
              </a:rPr>
              <a:t>[12 indicators]</a:t>
            </a:r>
            <a:r>
              <a:rPr lang="en-US" sz="1200" dirty="0">
                <a:solidFill>
                  <a:srgbClr val="0070C0"/>
                </a:solidFill>
                <a:latin typeface="Century Gothic" panose="020B0502020202020204" pitchFamily="34" charset="0"/>
              </a:rPr>
              <a:t/>
            </a:r>
            <a:br>
              <a:rPr lang="en-US" sz="1200" dirty="0">
                <a:solidFill>
                  <a:srgbClr val="0070C0"/>
                </a:solidFill>
                <a:latin typeface="Century Gothic" panose="020B0502020202020204" pitchFamily="34" charset="0"/>
              </a:rPr>
            </a:br>
            <a:r>
              <a:rPr lang="en-US" sz="1200" dirty="0">
                <a:latin typeface="Century Gothic" panose="020B0502020202020204" pitchFamily="34" charset="0"/>
              </a:rPr>
              <a:t>P8 </a:t>
            </a:r>
            <a:r>
              <a:rPr lang="en-US" sz="1200" dirty="0" smtClean="0">
                <a:latin typeface="Century Gothic" panose="020B0502020202020204" pitchFamily="34" charset="0"/>
              </a:rPr>
              <a:t>	Monitoring </a:t>
            </a:r>
            <a:r>
              <a:rPr lang="en-US" sz="1200" dirty="0">
                <a:latin typeface="Century Gothic" panose="020B0502020202020204" pitchFamily="34" charset="0"/>
              </a:rPr>
              <a:t>and Assessment </a:t>
            </a:r>
            <a:r>
              <a:rPr lang="en-US" sz="1200" dirty="0" smtClean="0">
                <a:solidFill>
                  <a:srgbClr val="0070C0"/>
                </a:solidFill>
                <a:latin typeface="Century Gothic" panose="020B0502020202020204" pitchFamily="34" charset="0"/>
              </a:rPr>
              <a:t>[9 indicators]</a:t>
            </a:r>
            <a:r>
              <a:rPr lang="en-US" sz="1200" dirty="0">
                <a:solidFill>
                  <a:srgbClr val="0070C0"/>
                </a:solidFill>
                <a:latin typeface="Century Gothic" panose="020B0502020202020204" pitchFamily="34" charset="0"/>
              </a:rPr>
              <a:t/>
            </a:r>
            <a:br>
              <a:rPr lang="en-US" sz="1200" dirty="0">
                <a:solidFill>
                  <a:srgbClr val="0070C0"/>
                </a:solidFill>
                <a:latin typeface="Century Gothic" panose="020B0502020202020204" pitchFamily="34" charset="0"/>
              </a:rPr>
            </a:br>
            <a:r>
              <a:rPr lang="en-US" sz="1200" dirty="0">
                <a:latin typeface="Century Gothic" panose="020B0502020202020204" pitchFamily="34" charset="0"/>
              </a:rPr>
              <a:t>P9 </a:t>
            </a:r>
            <a:r>
              <a:rPr lang="en-US" sz="1200" dirty="0" smtClean="0">
                <a:latin typeface="Century Gothic" panose="020B0502020202020204" pitchFamily="34" charset="0"/>
              </a:rPr>
              <a:t>	High </a:t>
            </a:r>
            <a:r>
              <a:rPr lang="en-US" sz="1200" dirty="0">
                <a:latin typeface="Century Gothic" panose="020B0502020202020204" pitchFamily="34" charset="0"/>
              </a:rPr>
              <a:t>Conservation Values  </a:t>
            </a:r>
            <a:r>
              <a:rPr lang="en-US" sz="1200" dirty="0" smtClean="0">
                <a:solidFill>
                  <a:srgbClr val="0070C0"/>
                </a:solidFill>
                <a:latin typeface="Century Gothic" panose="020B0502020202020204" pitchFamily="34" charset="0"/>
              </a:rPr>
              <a:t>[14 indicators]</a:t>
            </a:r>
            <a:r>
              <a:rPr lang="en-US" sz="1200" dirty="0">
                <a:solidFill>
                  <a:srgbClr val="0070C0"/>
                </a:solidFill>
                <a:latin typeface="Century Gothic" panose="020B0502020202020204" pitchFamily="34" charset="0"/>
              </a:rPr>
              <a:t/>
            </a:r>
            <a:br>
              <a:rPr lang="en-US" sz="1200" dirty="0">
                <a:solidFill>
                  <a:srgbClr val="0070C0"/>
                </a:solidFill>
                <a:latin typeface="Century Gothic" panose="020B0502020202020204" pitchFamily="34" charset="0"/>
              </a:rPr>
            </a:br>
            <a:r>
              <a:rPr lang="en-US" sz="1200" dirty="0">
                <a:latin typeface="Century Gothic" panose="020B0502020202020204" pitchFamily="34" charset="0"/>
              </a:rPr>
              <a:t>P10 </a:t>
            </a:r>
            <a:r>
              <a:rPr lang="en-US" sz="1200" dirty="0" smtClean="0">
                <a:latin typeface="Century Gothic" panose="020B0502020202020204" pitchFamily="34" charset="0"/>
              </a:rPr>
              <a:t>	Implementation </a:t>
            </a:r>
            <a:r>
              <a:rPr lang="en-US" sz="1200" dirty="0">
                <a:latin typeface="Century Gothic" panose="020B0502020202020204" pitchFamily="34" charset="0"/>
              </a:rPr>
              <a:t>of Management Activities </a:t>
            </a:r>
            <a:r>
              <a:rPr lang="en-US" sz="1200" dirty="0" smtClean="0">
                <a:solidFill>
                  <a:srgbClr val="0070C0"/>
                </a:solidFill>
                <a:latin typeface="Century Gothic" panose="020B0502020202020204" pitchFamily="34" charset="0"/>
              </a:rPr>
              <a:t>[33 indicators]</a:t>
            </a:r>
            <a:r>
              <a:rPr lang="en-US" sz="1200" dirty="0">
                <a:solidFill>
                  <a:srgbClr val="0070C0"/>
                </a:solidFill>
                <a:latin typeface="Century Gothic" panose="020B0502020202020204" pitchFamily="34" charset="0"/>
              </a:rPr>
              <a:t/>
            </a:r>
            <a:br>
              <a:rPr lang="en-US" sz="1200" dirty="0">
                <a:solidFill>
                  <a:srgbClr val="0070C0"/>
                </a:solidFill>
                <a:latin typeface="Century Gothic" panose="020B0502020202020204" pitchFamily="34" charset="0"/>
              </a:rPr>
            </a:br>
            <a:endParaRPr lang="en-CA" sz="12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658305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1635125"/>
            <a:ext cx="19018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59139" y="1535113"/>
            <a:ext cx="5884862" cy="4524315"/>
          </a:xfrm>
          <a:prstGeom prst="rect">
            <a:avLst/>
          </a:prstGeom>
          <a:noFill/>
        </p:spPr>
        <p:txBody>
          <a:bodyPr wrap="square">
            <a:spAutoFit/>
          </a:bodyPr>
          <a:lstStyle/>
          <a:p>
            <a:pPr>
              <a:defRPr/>
            </a:pPr>
            <a:r>
              <a:rPr lang="en-CA" sz="2400" dirty="0">
                <a:latin typeface="Century Gothic" panose="020B0502020202020204" pitchFamily="34" charset="0"/>
              </a:rPr>
              <a:t> </a:t>
            </a:r>
          </a:p>
          <a:p>
            <a:pPr marL="285750" indent="-285750">
              <a:buFontTx/>
              <a:buChar char="-"/>
              <a:defRPr/>
            </a:pPr>
            <a:r>
              <a:rPr lang="en-CA" sz="2400" dirty="0">
                <a:latin typeface="Century Gothic" panose="020B0502020202020204" pitchFamily="34" charset="0"/>
              </a:rPr>
              <a:t>of the IGIs?</a:t>
            </a:r>
          </a:p>
          <a:p>
            <a:pPr marL="742950" lvl="1" indent="-285750">
              <a:buFontTx/>
              <a:buChar char="-"/>
              <a:defRPr/>
            </a:pPr>
            <a:r>
              <a:rPr lang="en-CA" sz="2400" dirty="0">
                <a:solidFill>
                  <a:schemeClr val="tx1">
                    <a:lumMod val="50000"/>
                    <a:lumOff val="50000"/>
                  </a:schemeClr>
                </a:solidFill>
                <a:latin typeface="Century Gothic" panose="020B0502020202020204" pitchFamily="34" charset="0"/>
              </a:rPr>
              <a:t>Most cases, the </a:t>
            </a:r>
            <a:r>
              <a:rPr lang="en-CA" sz="2400" dirty="0" smtClean="0">
                <a:solidFill>
                  <a:schemeClr val="tx1">
                    <a:lumMod val="50000"/>
                    <a:lumOff val="50000"/>
                  </a:schemeClr>
                </a:solidFill>
                <a:latin typeface="Century Gothic" panose="020B0502020202020204" pitchFamily="34" charset="0"/>
              </a:rPr>
              <a:t>medium to large</a:t>
            </a:r>
            <a:endParaRPr lang="en-CA" sz="2400" dirty="0">
              <a:solidFill>
                <a:schemeClr val="tx1">
                  <a:lumMod val="50000"/>
                  <a:lumOff val="50000"/>
                </a:schemeClr>
              </a:solidFill>
              <a:latin typeface="Century Gothic" panose="020B0502020202020204" pitchFamily="34" charset="0"/>
            </a:endParaRPr>
          </a:p>
          <a:p>
            <a:pPr marL="742950" lvl="1" indent="-285750">
              <a:buFontTx/>
              <a:buChar char="-"/>
              <a:defRPr/>
            </a:pPr>
            <a:endParaRPr lang="en-CA" sz="2400" dirty="0">
              <a:solidFill>
                <a:schemeClr val="tx1">
                  <a:lumMod val="50000"/>
                  <a:lumOff val="50000"/>
                </a:schemeClr>
              </a:solidFill>
              <a:latin typeface="Century Gothic" panose="020B0502020202020204" pitchFamily="34" charset="0"/>
            </a:endParaRPr>
          </a:p>
          <a:p>
            <a:pPr marL="285750" indent="-285750">
              <a:buFontTx/>
              <a:buChar char="-"/>
              <a:defRPr/>
            </a:pPr>
            <a:r>
              <a:rPr lang="en-CA" sz="2400" dirty="0" smtClean="0">
                <a:latin typeface="Century Gothic" panose="020B0502020202020204" pitchFamily="34" charset="0"/>
              </a:rPr>
              <a:t>of </a:t>
            </a:r>
            <a:r>
              <a:rPr lang="en-CA" sz="2400" dirty="0">
                <a:latin typeface="Century Gothic" panose="020B0502020202020204" pitchFamily="34" charset="0"/>
              </a:rPr>
              <a:t>revised national standard? </a:t>
            </a:r>
          </a:p>
          <a:p>
            <a:pPr marL="742950" lvl="1" indent="-285750">
              <a:buFontTx/>
              <a:buChar char="-"/>
              <a:defRPr/>
            </a:pPr>
            <a:r>
              <a:rPr lang="en-CA" sz="2400" dirty="0">
                <a:solidFill>
                  <a:schemeClr val="tx1">
                    <a:lumMod val="50000"/>
                    <a:lumOff val="50000"/>
                  </a:schemeClr>
                </a:solidFill>
                <a:latin typeface="Century Gothic" panose="020B0502020202020204" pitchFamily="34" charset="0"/>
              </a:rPr>
              <a:t>High risk, large tenures</a:t>
            </a:r>
          </a:p>
          <a:p>
            <a:pPr marL="742950" lvl="1" indent="-285750">
              <a:buFontTx/>
              <a:buChar char="-"/>
              <a:defRPr/>
            </a:pPr>
            <a:r>
              <a:rPr lang="en-CA" sz="2400" dirty="0">
                <a:solidFill>
                  <a:schemeClr val="tx1">
                    <a:lumMod val="50000"/>
                    <a:lumOff val="50000"/>
                  </a:schemeClr>
                </a:solidFill>
                <a:latin typeface="Century Gothic" panose="020B0502020202020204" pitchFamily="34" charset="0"/>
              </a:rPr>
              <a:t>SLIMF </a:t>
            </a:r>
            <a:r>
              <a:rPr lang="en-CA" sz="2400" dirty="0" smtClean="0">
                <a:solidFill>
                  <a:schemeClr val="tx1">
                    <a:lumMod val="50000"/>
                    <a:lumOff val="50000"/>
                  </a:schemeClr>
                </a:solidFill>
                <a:latin typeface="Century Gothic" panose="020B0502020202020204" pitchFamily="34" charset="0"/>
              </a:rPr>
              <a:t>standard &lt;1000 ha</a:t>
            </a:r>
          </a:p>
          <a:p>
            <a:pPr marL="742950" lvl="1" indent="-285750">
              <a:buFontTx/>
              <a:buChar char="-"/>
              <a:defRPr/>
            </a:pPr>
            <a:r>
              <a:rPr lang="en-CA" sz="2400" dirty="0" smtClean="0">
                <a:solidFill>
                  <a:schemeClr val="tx1">
                    <a:lumMod val="50000"/>
                    <a:lumOff val="50000"/>
                  </a:schemeClr>
                </a:solidFill>
                <a:latin typeface="Century Gothic" panose="020B0502020202020204" pitchFamily="34" charset="0"/>
              </a:rPr>
              <a:t>Community and county forests (1,000 to 50,000 ha)</a:t>
            </a:r>
          </a:p>
          <a:p>
            <a:pPr marL="742950" lvl="1" indent="-285750">
              <a:buFontTx/>
              <a:buChar char="-"/>
              <a:defRPr/>
            </a:pPr>
            <a:endParaRPr lang="en-CA" sz="2400" dirty="0">
              <a:solidFill>
                <a:schemeClr val="tx1">
                  <a:lumMod val="50000"/>
                  <a:lumOff val="50000"/>
                </a:schemeClr>
              </a:solidFill>
              <a:latin typeface="Century Gothic" panose="020B0502020202020204" pitchFamily="34" charset="0"/>
            </a:endParaRPr>
          </a:p>
          <a:p>
            <a:pPr marL="285750" indent="-285750">
              <a:buFontTx/>
              <a:buChar char="-"/>
              <a:defRPr/>
            </a:pPr>
            <a:endParaRPr lang="en-CA" sz="2400" dirty="0">
              <a:latin typeface="Century Gothic" panose="020B0502020202020204" pitchFamily="34" charset="0"/>
            </a:endParaRPr>
          </a:p>
          <a:p>
            <a:pPr>
              <a:defRPr/>
            </a:pPr>
            <a:endParaRPr lang="en-CA" sz="2400" dirty="0">
              <a:latin typeface="Century Gothic" panose="020B0502020202020204" pitchFamily="34" charset="0"/>
            </a:endParaRPr>
          </a:p>
        </p:txBody>
      </p:sp>
      <p:sp>
        <p:nvSpPr>
          <p:cNvPr id="177156" name="Rectangle 1"/>
          <p:cNvSpPr>
            <a:spLocks noChangeArrowheads="1"/>
          </p:cNvSpPr>
          <p:nvPr/>
        </p:nvSpPr>
        <p:spPr bwMode="auto">
          <a:xfrm>
            <a:off x="2249488" y="627063"/>
            <a:ext cx="66373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400">
                <a:latin typeface="Century Gothic" panose="020B0502020202020204" pitchFamily="34" charset="0"/>
              </a:rPr>
              <a:t>In Canada, who is the intended audience?</a:t>
            </a:r>
          </a:p>
          <a:p>
            <a:endParaRPr lang="en-CA" altLang="en-US" sz="2400"/>
          </a:p>
        </p:txBody>
      </p:sp>
    </p:spTree>
    <p:extLst>
      <p:ext uri="{BB962C8B-B14F-4D97-AF65-F5344CB8AC3E}">
        <p14:creationId xmlns:p14="http://schemas.microsoft.com/office/powerpoint/2010/main" val="8618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0636" y="1183493"/>
            <a:ext cx="1160462"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5"/>
          <p:cNvSpPr>
            <a:spLocks noChangeArrowheads="1"/>
          </p:cNvSpPr>
          <p:nvPr/>
        </p:nvSpPr>
        <p:spPr bwMode="auto">
          <a:xfrm>
            <a:off x="579080" y="979753"/>
            <a:ext cx="59404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defRPr/>
            </a:pPr>
            <a:r>
              <a:rPr lang="en-US" altLang="en-US" sz="2000" dirty="0" smtClean="0">
                <a:latin typeface="Century Gothic" panose="020B0502020202020204" pitchFamily="34" charset="0"/>
              </a:rPr>
              <a:t>A Forest Management Standard is not: </a:t>
            </a:r>
          </a:p>
          <a:p>
            <a:pPr>
              <a:buFont typeface="Arial" panose="020B0604020202020204" pitchFamily="34" charset="0"/>
              <a:buChar char="•"/>
              <a:defRPr/>
            </a:pPr>
            <a:endParaRPr lang="en-US" altLang="en-US" sz="2000" dirty="0" smtClean="0">
              <a:latin typeface="Century Gothic" panose="020B0502020202020204" pitchFamily="34" charset="0"/>
            </a:endParaRPr>
          </a:p>
          <a:p>
            <a:pPr>
              <a:buFont typeface="Arial" panose="020B0604020202020204" pitchFamily="34" charset="0"/>
              <a:buChar char="•"/>
              <a:defRPr/>
            </a:pPr>
            <a:r>
              <a:rPr lang="en-US" altLang="en-US" sz="2000" dirty="0" smtClean="0">
                <a:latin typeface="Century Gothic" panose="020B0502020202020204" pitchFamily="34" charset="0"/>
              </a:rPr>
              <a:t>A conceptual, philosophical, absolute or definitive document that describes all possible attributes of good forestry. </a:t>
            </a:r>
          </a:p>
          <a:p>
            <a:pPr>
              <a:buFont typeface="Arial" panose="020B0604020202020204" pitchFamily="34" charset="0"/>
              <a:buChar char="•"/>
              <a:defRPr/>
            </a:pPr>
            <a:endParaRPr lang="en-US" altLang="en-US" sz="2000" dirty="0" smtClean="0">
              <a:latin typeface="Century Gothic" panose="020B0502020202020204" pitchFamily="34" charset="0"/>
            </a:endParaRPr>
          </a:p>
          <a:p>
            <a:pPr marL="0" indent="0">
              <a:defRPr/>
            </a:pPr>
            <a:endParaRPr lang="en-US" altLang="en-US" sz="2000" dirty="0" smtClean="0">
              <a:latin typeface="Century Gothic" panose="020B0502020202020204" pitchFamily="34" charset="0"/>
            </a:endParaRPr>
          </a:p>
          <a:p>
            <a:pPr>
              <a:buFont typeface="Arial" panose="020B0604020202020204" pitchFamily="34" charset="0"/>
              <a:buChar char="•"/>
              <a:defRPr/>
            </a:pPr>
            <a:endParaRPr lang="en-US" altLang="en-US" sz="2000" dirty="0" smtClean="0">
              <a:latin typeface="Century Gothic" panose="020B0502020202020204" pitchFamily="34" charset="0"/>
            </a:endParaRPr>
          </a:p>
          <a:p>
            <a:pPr marL="0" indent="0">
              <a:defRPr/>
            </a:pPr>
            <a:endParaRPr lang="en-US" altLang="en-US" sz="2000" dirty="0" smtClean="0">
              <a:latin typeface="Century Gothic" panose="020B0502020202020204" pitchFamily="34" charset="0"/>
            </a:endParaRPr>
          </a:p>
          <a:p>
            <a:pPr marL="0" indent="0">
              <a:defRPr/>
            </a:pPr>
            <a:endParaRPr lang="en-US" altLang="en-US" sz="2000" dirty="0" smtClean="0">
              <a:latin typeface="Century Gothic" panose="020B0502020202020204" pitchFamily="34" charset="0"/>
            </a:endParaRPr>
          </a:p>
          <a:p>
            <a:pPr marL="0" indent="0">
              <a:defRPr/>
            </a:pPr>
            <a:r>
              <a:rPr lang="en-US" altLang="en-US" sz="2000" dirty="0" smtClean="0">
                <a:latin typeface="Century Gothic" panose="020B0502020202020204" pitchFamily="34" charset="0"/>
              </a:rPr>
              <a:t>Certification needs to work within the authority of the organization. </a:t>
            </a:r>
            <a:r>
              <a:rPr lang="en-US" altLang="en-US" sz="2000" b="1" dirty="0" smtClean="0">
                <a:solidFill>
                  <a:srgbClr val="0070C0"/>
                </a:solidFill>
                <a:latin typeface="Century Gothic" panose="020B0502020202020204" pitchFamily="34" charset="0"/>
              </a:rPr>
              <a:t>It needs to be practical and achievable.  </a:t>
            </a:r>
          </a:p>
        </p:txBody>
      </p:sp>
      <p:pic>
        <p:nvPicPr>
          <p:cNvPr id="1925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0788" y="3736975"/>
            <a:ext cx="124618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bwMode="auto">
          <a:xfrm>
            <a:off x="808932" y="3217908"/>
            <a:ext cx="4937125" cy="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50415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3070</TotalTime>
  <Words>2097</Words>
  <Application>Microsoft Office PowerPoint</Application>
  <PresentationFormat>On-screen Show (4:3)</PresentationFormat>
  <Paragraphs>258</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Agenda</vt:lpstr>
      <vt:lpstr>Our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Panel</vt:lpstr>
      <vt:lpstr>Identification of rights</vt:lpstr>
      <vt:lpstr>Building capacity to engage</vt:lpstr>
      <vt:lpstr>Free, prior and informed consent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Vivian Peachey</dc:creator>
  <cp:lastModifiedBy>User</cp:lastModifiedBy>
  <cp:revision>131</cp:revision>
  <dcterms:created xsi:type="dcterms:W3CDTF">2014-02-10T20:08:12Z</dcterms:created>
  <dcterms:modified xsi:type="dcterms:W3CDTF">2014-12-04T19:23:43Z</dcterms:modified>
</cp:coreProperties>
</file>